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4"/>
  </p:notesMasterIdLst>
  <p:sldIdLst>
    <p:sldId id="275" r:id="rId2"/>
    <p:sldId id="283"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276" r:id="rId17"/>
    <p:sldId id="277" r:id="rId18"/>
    <p:sldId id="279" r:id="rId19"/>
    <p:sldId id="280" r:id="rId20"/>
    <p:sldId id="281" r:id="rId21"/>
    <p:sldId id="282" r:id="rId22"/>
    <p:sldId id="284" r:id="rId23"/>
    <p:sldId id="285" r:id="rId24"/>
    <p:sldId id="286" r:id="rId25"/>
    <p:sldId id="287" r:id="rId26"/>
    <p:sldId id="288" r:id="rId27"/>
    <p:sldId id="289" r:id="rId28"/>
    <p:sldId id="290" r:id="rId29"/>
    <p:sldId id="294" r:id="rId30"/>
    <p:sldId id="291" r:id="rId31"/>
    <p:sldId id="292" r:id="rId32"/>
    <p:sldId id="29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3" d="100"/>
          <a:sy n="63" d="100"/>
        </p:scale>
        <p:origin x="52" y="4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880FAB-910A-45D2-9A00-3D0DD3EE1246}"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29908-C45B-4F5A-A0B3-8F2671119CDD}" type="slidenum">
              <a:rPr lang="en-US" smtClean="0"/>
              <a:t>‹#›</a:t>
            </a:fld>
            <a:endParaRPr lang="en-US"/>
          </a:p>
        </p:txBody>
      </p:sp>
    </p:spTree>
    <p:extLst>
      <p:ext uri="{BB962C8B-B14F-4D97-AF65-F5344CB8AC3E}">
        <p14:creationId xmlns:p14="http://schemas.microsoft.com/office/powerpoint/2010/main" val="334431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sz="1600"/>
            </a:lvl1pPr>
          </a:lstStyle>
          <a:p>
            <a:fld id="{592D7E85-E5AD-3248-A84F-C725D4F26A1D}"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125788" y="6268913"/>
            <a:ext cx="3773769" cy="525132"/>
          </a:xfrm>
          <a:prstGeom prst="rect">
            <a:avLst/>
          </a:prstGeom>
        </p:spPr>
      </p:pic>
      <p:sp>
        <p:nvSpPr>
          <p:cNvPr id="8" name="Rectangle 7"/>
          <p:cNvSpPr/>
          <p:nvPr userDrawn="1"/>
        </p:nvSpPr>
        <p:spPr>
          <a:xfrm>
            <a:off x="609600" y="1417639"/>
            <a:ext cx="10972800" cy="45719"/>
          </a:xfrm>
          <a:prstGeom prst="rect">
            <a:avLst/>
          </a:prstGeom>
          <a:gradFill>
            <a:gsLst>
              <a:gs pos="0">
                <a:srgbClr val="DF9E1E"/>
              </a:gs>
              <a:gs pos="100000">
                <a:srgbClr val="321B0B"/>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705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92D7E85-E5AD-3248-A84F-C725D4F26A1D}" type="slidenum">
              <a:rPr lang="en-US" smtClean="0"/>
              <a:t>‹#›</a:t>
            </a:fld>
            <a:endParaRPr lang="en-US"/>
          </a:p>
        </p:txBody>
      </p:sp>
    </p:spTree>
    <p:extLst>
      <p:ext uri="{BB962C8B-B14F-4D97-AF65-F5344CB8AC3E}">
        <p14:creationId xmlns:p14="http://schemas.microsoft.com/office/powerpoint/2010/main" val="1994317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92D7E85-E5AD-3248-A84F-C725D4F26A1D}" type="slidenum">
              <a:rPr lang="en-US" smtClean="0"/>
              <a:t>‹#›</a:t>
            </a:fld>
            <a:endParaRPr lang="en-US"/>
          </a:p>
        </p:txBody>
      </p:sp>
    </p:spTree>
    <p:extLst>
      <p:ext uri="{BB962C8B-B14F-4D97-AF65-F5344CB8AC3E}">
        <p14:creationId xmlns:p14="http://schemas.microsoft.com/office/powerpoint/2010/main" val="19498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92D7E85-E5AD-3248-A84F-C725D4F26A1D}" type="slidenum">
              <a:rPr lang="en-US" smtClean="0"/>
              <a:t>‹#›</a:t>
            </a:fld>
            <a:endParaRPr lang="en-US"/>
          </a:p>
        </p:txBody>
      </p:sp>
      <p:pic>
        <p:nvPicPr>
          <p:cNvPr id="9" name="Picture 8"/>
          <p:cNvPicPr>
            <a:picLocks noChangeAspect="1"/>
          </p:cNvPicPr>
          <p:nvPr userDrawn="1"/>
        </p:nvPicPr>
        <p:blipFill>
          <a:blip r:embed="rId2"/>
          <a:stretch>
            <a:fillRect/>
          </a:stretch>
        </p:blipFill>
        <p:spPr>
          <a:xfrm>
            <a:off x="125788" y="6268913"/>
            <a:ext cx="3773769" cy="525132"/>
          </a:xfrm>
          <a:prstGeom prst="rect">
            <a:avLst/>
          </a:prstGeom>
        </p:spPr>
      </p:pic>
      <p:sp>
        <p:nvSpPr>
          <p:cNvPr id="10" name="Rectangle 9"/>
          <p:cNvSpPr/>
          <p:nvPr userDrawn="1"/>
        </p:nvSpPr>
        <p:spPr>
          <a:xfrm>
            <a:off x="609600" y="1417639"/>
            <a:ext cx="10972800" cy="45719"/>
          </a:xfrm>
          <a:prstGeom prst="rect">
            <a:avLst/>
          </a:prstGeom>
          <a:gradFill>
            <a:gsLst>
              <a:gs pos="0">
                <a:srgbClr val="DF9E1E"/>
              </a:gs>
              <a:gs pos="100000">
                <a:srgbClr val="321B0B"/>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3131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92D7E85-E5AD-3248-A84F-C725D4F26A1D}" type="slidenum">
              <a:rPr lang="en-US" smtClean="0"/>
              <a:t>‹#›</a:t>
            </a:fld>
            <a:endParaRPr lang="en-US"/>
          </a:p>
        </p:txBody>
      </p:sp>
    </p:spTree>
    <p:extLst>
      <p:ext uri="{BB962C8B-B14F-4D97-AF65-F5344CB8AC3E}">
        <p14:creationId xmlns:p14="http://schemas.microsoft.com/office/powerpoint/2010/main" val="403988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92D7E85-E5AD-3248-A84F-C725D4F26A1D}" type="slidenum">
              <a:rPr lang="en-US" smtClean="0"/>
              <a:t>‹#›</a:t>
            </a:fld>
            <a:endParaRPr lang="en-US"/>
          </a:p>
        </p:txBody>
      </p:sp>
    </p:spTree>
    <p:extLst>
      <p:ext uri="{BB962C8B-B14F-4D97-AF65-F5344CB8AC3E}">
        <p14:creationId xmlns:p14="http://schemas.microsoft.com/office/powerpoint/2010/main" val="1180686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92D7E85-E5AD-3248-A84F-C725D4F26A1D}" type="slidenum">
              <a:rPr lang="en-US" smtClean="0"/>
              <a:t>‹#›</a:t>
            </a:fld>
            <a:endParaRPr lang="en-US"/>
          </a:p>
        </p:txBody>
      </p:sp>
    </p:spTree>
    <p:extLst>
      <p:ext uri="{BB962C8B-B14F-4D97-AF65-F5344CB8AC3E}">
        <p14:creationId xmlns:p14="http://schemas.microsoft.com/office/powerpoint/2010/main" val="3752946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92D7E85-E5AD-3248-A84F-C725D4F26A1D}" type="slidenum">
              <a:rPr lang="en-US" smtClean="0"/>
              <a:t>‹#›</a:t>
            </a:fld>
            <a:endParaRPr lang="en-US"/>
          </a:p>
        </p:txBody>
      </p:sp>
    </p:spTree>
    <p:extLst>
      <p:ext uri="{BB962C8B-B14F-4D97-AF65-F5344CB8AC3E}">
        <p14:creationId xmlns:p14="http://schemas.microsoft.com/office/powerpoint/2010/main" val="1211146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92D7E85-E5AD-3248-A84F-C725D4F26A1D}" type="slidenum">
              <a:rPr lang="en-US" smtClean="0"/>
              <a:t>‹#›</a:t>
            </a:fld>
            <a:endParaRPr lang="en-US"/>
          </a:p>
        </p:txBody>
      </p:sp>
    </p:spTree>
    <p:extLst>
      <p:ext uri="{BB962C8B-B14F-4D97-AF65-F5344CB8AC3E}">
        <p14:creationId xmlns:p14="http://schemas.microsoft.com/office/powerpoint/2010/main" val="3552913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92D7E85-E5AD-3248-A84F-C725D4F26A1D}" type="slidenum">
              <a:rPr lang="en-US" smtClean="0"/>
              <a:t>‹#›</a:t>
            </a:fld>
            <a:endParaRPr lang="en-US"/>
          </a:p>
        </p:txBody>
      </p:sp>
    </p:spTree>
    <p:extLst>
      <p:ext uri="{BB962C8B-B14F-4D97-AF65-F5344CB8AC3E}">
        <p14:creationId xmlns:p14="http://schemas.microsoft.com/office/powerpoint/2010/main" val="109548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92D7E85-E5AD-3248-A84F-C725D4F26A1D}" type="slidenum">
              <a:rPr lang="en-US" smtClean="0"/>
              <a:t>‹#›</a:t>
            </a:fld>
            <a:endParaRPr lang="en-US"/>
          </a:p>
        </p:txBody>
      </p:sp>
    </p:spTree>
    <p:extLst>
      <p:ext uri="{BB962C8B-B14F-4D97-AF65-F5344CB8AC3E}">
        <p14:creationId xmlns:p14="http://schemas.microsoft.com/office/powerpoint/2010/main" val="103947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D7E85-E5AD-3248-A84F-C725D4F26A1D}" type="slidenum">
              <a:rPr lang="en-US" smtClean="0"/>
              <a:t>‹#›</a:t>
            </a:fld>
            <a:endParaRPr lang="en-US"/>
          </a:p>
        </p:txBody>
      </p:sp>
    </p:spTree>
    <p:extLst>
      <p:ext uri="{BB962C8B-B14F-4D97-AF65-F5344CB8AC3E}">
        <p14:creationId xmlns:p14="http://schemas.microsoft.com/office/powerpoint/2010/main" val="29592305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52499" y="355752"/>
            <a:ext cx="10277475"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en-US" sz="4000" b="1" dirty="0">
                <a:solidFill>
                  <a:prstClr val="black"/>
                </a:solidFill>
              </a:rPr>
              <a:t>Writing a Publishable Journal Article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p:cNvSpPr/>
          <p:nvPr/>
        </p:nvSpPr>
        <p:spPr>
          <a:xfrm>
            <a:off x="553941" y="1590261"/>
            <a:ext cx="10996654" cy="954107"/>
          </a:xfrm>
          <a:prstGeom prst="rect">
            <a:avLst/>
          </a:prstGeom>
        </p:spPr>
        <p:txBody>
          <a:bodyPr wrap="square">
            <a:spAutoFit/>
          </a:bodyPr>
          <a:lstStyle/>
          <a:p>
            <a:pPr algn="just"/>
            <a:r>
              <a:rPr lang="en-US" sz="2800" b="1" dirty="0">
                <a:latin typeface="Times New Roman" panose="02020603050405020304" pitchFamily="18" charset="0"/>
              </a:rPr>
              <a:t>Example #1:  </a:t>
            </a:r>
          </a:p>
          <a:p>
            <a:pPr algn="just"/>
            <a:r>
              <a:rPr lang="en-US" sz="2800" b="1" dirty="0">
                <a:latin typeface="Times New Roman" panose="02020603050405020304" pitchFamily="18" charset="0"/>
              </a:rPr>
              <a:t>The effect of Taiwan’s protection mechanisms on innovation activities</a:t>
            </a:r>
          </a:p>
        </p:txBody>
      </p:sp>
      <p:sp>
        <p:nvSpPr>
          <p:cNvPr id="8" name="Rectangle 7"/>
          <p:cNvSpPr/>
          <p:nvPr/>
        </p:nvSpPr>
        <p:spPr>
          <a:xfrm>
            <a:off x="544001" y="2576056"/>
            <a:ext cx="10903889" cy="584775"/>
          </a:xfrm>
          <a:prstGeom prst="rect">
            <a:avLst/>
          </a:prstGeom>
        </p:spPr>
        <p:txBody>
          <a:bodyPr wrap="square">
            <a:spAutoFit/>
          </a:bodyPr>
          <a:lstStyle/>
          <a:p>
            <a:pPr algn="just"/>
            <a:r>
              <a:rPr lang="zh-TW" altLang="en-US" sz="3200" b="1" dirty="0">
                <a:latin typeface="Times New Roman" panose="02020603050405020304" pitchFamily="18" charset="0"/>
                <a:ea typeface="Times New Roman" panose="02020603050405020304" pitchFamily="18" charset="0"/>
              </a:rPr>
              <a:t>臺灣廠商保護型態對創新活動之影響</a:t>
            </a:r>
            <a:endParaRPr lang="en-US" sz="32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569428" y="3429000"/>
            <a:ext cx="10903889" cy="954107"/>
          </a:xfrm>
          <a:prstGeom prst="rect">
            <a:avLst/>
          </a:prstGeom>
        </p:spPr>
        <p:txBody>
          <a:bodyPr wrap="square">
            <a:spAutoFit/>
          </a:bodyPr>
          <a:lstStyle/>
          <a:p>
            <a:pPr algn="just"/>
            <a:r>
              <a:rPr lang="en-US" sz="2800" b="1" dirty="0">
                <a:latin typeface="Times New Roman" panose="02020603050405020304" pitchFamily="18" charset="0"/>
                <a:ea typeface="Times New Roman" panose="02020603050405020304" pitchFamily="18" charset="0"/>
              </a:rPr>
              <a:t>Example #2:</a:t>
            </a:r>
          </a:p>
          <a:p>
            <a:pPr algn="just"/>
            <a:r>
              <a:rPr lang="en-US" sz="2800" b="1" dirty="0">
                <a:effectLst/>
                <a:latin typeface="Times New Roman" panose="02020603050405020304" pitchFamily="18" charset="0"/>
                <a:ea typeface="Times New Roman" panose="02020603050405020304" pitchFamily="18" charset="0"/>
              </a:rPr>
              <a:t>Monetary Policy and Long-Term Real Rates</a:t>
            </a:r>
          </a:p>
        </p:txBody>
      </p:sp>
    </p:spTree>
    <p:extLst>
      <p:ext uri="{BB962C8B-B14F-4D97-AF65-F5344CB8AC3E}">
        <p14:creationId xmlns:p14="http://schemas.microsoft.com/office/powerpoint/2010/main" val="351731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2D7E85-E5AD-3248-A84F-C725D4F26A1D}" type="slidenum">
              <a:rPr lang="en-US" smtClean="0"/>
              <a:t>10</a:t>
            </a:fld>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48" y="102791"/>
            <a:ext cx="12014871" cy="5969967"/>
          </a:xfrm>
          <a:prstGeom prst="rect">
            <a:avLst/>
          </a:prstGeom>
        </p:spPr>
      </p:pic>
    </p:spTree>
    <p:extLst>
      <p:ext uri="{BB962C8B-B14F-4D97-AF65-F5344CB8AC3E}">
        <p14:creationId xmlns:p14="http://schemas.microsoft.com/office/powerpoint/2010/main" val="1096751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2D7E85-E5AD-3248-A84F-C725D4F26A1D}" type="slidenum">
              <a:rPr lang="en-US" smtClean="0"/>
              <a:t>11</a:t>
            </a:fld>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489" y="0"/>
            <a:ext cx="10084591" cy="6886000"/>
          </a:xfrm>
          <a:prstGeom prst="rect">
            <a:avLst/>
          </a:prstGeom>
        </p:spPr>
      </p:pic>
    </p:spTree>
    <p:extLst>
      <p:ext uri="{BB962C8B-B14F-4D97-AF65-F5344CB8AC3E}">
        <p14:creationId xmlns:p14="http://schemas.microsoft.com/office/powerpoint/2010/main" val="1124152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2D7E85-E5AD-3248-A84F-C725D4F26A1D}" type="slidenum">
              <a:rPr lang="en-US" smtClean="0"/>
              <a:t>12</a:t>
            </a:fld>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443"/>
            <a:ext cx="12192000" cy="2473924"/>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58" y="2658722"/>
            <a:ext cx="11970542" cy="1710078"/>
          </a:xfrm>
          <a:prstGeom prst="rect">
            <a:avLst/>
          </a:prstGeom>
        </p:spPr>
      </p:pic>
    </p:spTree>
    <p:extLst>
      <p:ext uri="{BB962C8B-B14F-4D97-AF65-F5344CB8AC3E}">
        <p14:creationId xmlns:p14="http://schemas.microsoft.com/office/powerpoint/2010/main" val="2392335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2D7E85-E5AD-3248-A84F-C725D4F26A1D}" type="slidenum">
              <a:rPr lang="en-US" smtClean="0"/>
              <a:t>13</a:t>
            </a:fld>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99" y="116171"/>
            <a:ext cx="12048788" cy="2586389"/>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09" y="2522162"/>
            <a:ext cx="12010668" cy="4467918"/>
          </a:xfrm>
          <a:prstGeom prst="rect">
            <a:avLst/>
          </a:prstGeom>
        </p:spPr>
      </p:pic>
    </p:spTree>
    <p:extLst>
      <p:ext uri="{BB962C8B-B14F-4D97-AF65-F5344CB8AC3E}">
        <p14:creationId xmlns:p14="http://schemas.microsoft.com/office/powerpoint/2010/main" val="4138132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2D7E85-E5AD-3248-A84F-C725D4F26A1D}" type="slidenum">
              <a:rPr lang="en-US" smtClean="0"/>
              <a:t>14</a:t>
            </a:fld>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35" y="561908"/>
            <a:ext cx="12118130" cy="5219132"/>
          </a:xfrm>
          <a:prstGeom prst="rect">
            <a:avLst/>
          </a:prstGeom>
        </p:spPr>
      </p:pic>
    </p:spTree>
    <p:extLst>
      <p:ext uri="{BB962C8B-B14F-4D97-AF65-F5344CB8AC3E}">
        <p14:creationId xmlns:p14="http://schemas.microsoft.com/office/powerpoint/2010/main" val="164675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2D7E85-E5AD-3248-A84F-C725D4F26A1D}" type="slidenum">
              <a:rPr lang="en-US" smtClean="0"/>
              <a:t>15</a:t>
            </a:fld>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64" y="810848"/>
            <a:ext cx="12071597" cy="3639232"/>
          </a:xfrm>
          <a:prstGeom prst="rect">
            <a:avLst/>
          </a:prstGeom>
        </p:spPr>
      </p:pic>
    </p:spTree>
    <p:extLst>
      <p:ext uri="{BB962C8B-B14F-4D97-AF65-F5344CB8AC3E}">
        <p14:creationId xmlns:p14="http://schemas.microsoft.com/office/powerpoint/2010/main" val="136811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Example:  Paper Writing Workshop:  ECON6990</a:t>
            </a:r>
          </a:p>
        </p:txBody>
      </p:sp>
      <p:sp>
        <p:nvSpPr>
          <p:cNvPr id="4" name="Rectangle 3"/>
          <p:cNvSpPr/>
          <p:nvPr/>
        </p:nvSpPr>
        <p:spPr>
          <a:xfrm>
            <a:off x="1962411" y="1640911"/>
            <a:ext cx="8342334" cy="3970318"/>
          </a:xfrm>
          <a:prstGeom prst="rect">
            <a:avLst/>
          </a:prstGeom>
        </p:spPr>
        <p:txBody>
          <a:bodyPr wrap="square">
            <a:spAutoFit/>
          </a:bodyPr>
          <a:lstStyle/>
          <a:p>
            <a:r>
              <a:rPr lang="en-US" sz="2800" b="1" dirty="0">
                <a:latin typeface="Times New Roman" panose="02020603050405020304" pitchFamily="18" charset="0"/>
                <a:ea typeface="SimSun" panose="02010600030101010101" pitchFamily="2" charset="-122"/>
              </a:rPr>
              <a:t>First Stage:  Write a referee report for a paper which your project will be based on. </a:t>
            </a:r>
          </a:p>
          <a:p>
            <a:r>
              <a:rPr lang="en-US" sz="2800" dirty="0">
                <a:latin typeface="Times New Roman" panose="02020603050405020304" pitchFamily="18" charset="0"/>
                <a:ea typeface="SimSun" panose="02010600030101010101" pitchFamily="2" charset="-122"/>
              </a:rPr>
              <a:t> </a:t>
            </a:r>
          </a:p>
          <a:p>
            <a:r>
              <a:rPr lang="en-US" sz="2800" dirty="0">
                <a:latin typeface="Times New Roman" panose="02020603050405020304" pitchFamily="18" charset="0"/>
                <a:ea typeface="SimSun" panose="02010600030101010101" pitchFamily="2" charset="-122"/>
              </a:rPr>
              <a:t>Find a paper of your interest from the working paper series of the Federal Reserve Banks from 2005 to date (if the paper is published, use the published version).  Write a referee report, which should include a summary of the paper and the contribution it makes.  At the end of the report explain how you will build your project on it.</a:t>
            </a:r>
          </a:p>
        </p:txBody>
      </p:sp>
    </p:spTree>
    <p:extLst>
      <p:ext uri="{BB962C8B-B14F-4D97-AF65-F5344CB8AC3E}">
        <p14:creationId xmlns:p14="http://schemas.microsoft.com/office/powerpoint/2010/main" val="185425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defTabSz="914400">
              <a:spcBef>
                <a:spcPts val="0"/>
              </a:spcBef>
            </a:pPr>
            <a:r>
              <a:rPr lang="en-US" b="1" dirty="0"/>
              <a:t>Second stage:  </a:t>
            </a:r>
            <a:r>
              <a:rPr lang="en-US" sz="3600" b="1" u="sng" dirty="0">
                <a:solidFill>
                  <a:prstClr val="black"/>
                </a:solidFill>
                <a:ea typeface="+mn-ea"/>
                <a:cs typeface="+mn-cs"/>
              </a:rPr>
              <a:t>Write a one-page proposal of your project.</a:t>
            </a:r>
            <a:r>
              <a:rPr lang="en-US" sz="3600" b="1" dirty="0">
                <a:solidFill>
                  <a:prstClr val="black"/>
                </a:solidFill>
                <a:ea typeface="+mn-ea"/>
                <a:cs typeface="+mn-cs"/>
              </a:rPr>
              <a:t>  The one-page proposal should answer three questions:</a:t>
            </a:r>
            <a:endParaRPr lang="en-US" b="1" dirty="0"/>
          </a:p>
        </p:txBody>
      </p:sp>
      <p:sp>
        <p:nvSpPr>
          <p:cNvPr id="5" name="Rectangle 4"/>
          <p:cNvSpPr/>
          <p:nvPr/>
        </p:nvSpPr>
        <p:spPr>
          <a:xfrm>
            <a:off x="587053" y="1428452"/>
            <a:ext cx="8091814" cy="830997"/>
          </a:xfrm>
          <a:prstGeom prst="rect">
            <a:avLst/>
          </a:prstGeom>
        </p:spPr>
        <p:txBody>
          <a:bodyPr wrap="square">
            <a:spAutoFit/>
          </a:bodyPr>
          <a:lstStyle/>
          <a:p>
            <a:r>
              <a:rPr lang="en-US" sz="2400" b="1" dirty="0">
                <a:solidFill>
                  <a:srgbClr val="FF0000"/>
                </a:solidFill>
                <a:latin typeface="Times New Roman" panose="02020603050405020304" pitchFamily="18" charset="0"/>
                <a:ea typeface="SimSun" panose="02010600030101010101" pitchFamily="2" charset="-122"/>
              </a:rPr>
              <a:t>(1) What are you doing?  </a:t>
            </a:r>
          </a:p>
          <a:p>
            <a:r>
              <a:rPr lang="en-US" sz="2400" b="1" dirty="0">
                <a:latin typeface="Times New Roman" panose="02020603050405020304" pitchFamily="18" charset="0"/>
                <a:ea typeface="SimSun" panose="02010600030101010101" pitchFamily="2" charset="-122"/>
              </a:rPr>
              <a:t>Be specific, no more than two sentences</a:t>
            </a:r>
          </a:p>
        </p:txBody>
      </p:sp>
      <p:sp>
        <p:nvSpPr>
          <p:cNvPr id="6" name="Rectangle 5"/>
          <p:cNvSpPr/>
          <p:nvPr/>
        </p:nvSpPr>
        <p:spPr>
          <a:xfrm>
            <a:off x="565867" y="2496708"/>
            <a:ext cx="11060265" cy="2308324"/>
          </a:xfrm>
          <a:prstGeom prst="rect">
            <a:avLst/>
          </a:prstGeom>
        </p:spPr>
        <p:txBody>
          <a:bodyPr wrap="square">
            <a:spAutoFit/>
          </a:bodyPr>
          <a:lstStyle/>
          <a:p>
            <a:r>
              <a:rPr lang="en-US" sz="2400" b="1" dirty="0">
                <a:solidFill>
                  <a:srgbClr val="FF0000"/>
                </a:solidFill>
                <a:latin typeface="Times New Roman" panose="02020603050405020304" pitchFamily="18" charset="0"/>
                <a:ea typeface="SimSun" panose="02010600030101010101" pitchFamily="2" charset="-122"/>
              </a:rPr>
              <a:t>(2) Why are you doing it?  </a:t>
            </a:r>
          </a:p>
          <a:p>
            <a:r>
              <a:rPr lang="en-US" sz="2400" b="1" dirty="0">
                <a:latin typeface="Times New Roman" panose="02020603050405020304" pitchFamily="18" charset="0"/>
                <a:ea typeface="SimSun" panose="02010600030101010101" pitchFamily="2" charset="-122"/>
              </a:rPr>
              <a:t>This is the key.  You </a:t>
            </a:r>
            <a:r>
              <a:rPr lang="en-US" sz="2400" b="1" u="sng" dirty="0">
                <a:latin typeface="Times New Roman" panose="02020603050405020304" pitchFamily="18" charset="0"/>
                <a:ea typeface="SimSun" panose="02010600030101010101" pitchFamily="2" charset="-122"/>
              </a:rPr>
              <a:t>MUST</a:t>
            </a:r>
            <a:r>
              <a:rPr lang="en-US" sz="2400" b="1" dirty="0">
                <a:latin typeface="Times New Roman" panose="02020603050405020304" pitchFamily="18" charset="0"/>
                <a:ea typeface="SimSun" panose="02010600030101010101" pitchFamily="2" charset="-122"/>
              </a:rPr>
              <a:t> use a theory and/or previous literature to explain your motivation.</a:t>
            </a:r>
          </a:p>
          <a:p>
            <a:r>
              <a:rPr lang="en-US" sz="2400" b="1" dirty="0">
                <a:latin typeface="Times New Roman" panose="02020603050405020304" pitchFamily="18" charset="0"/>
                <a:ea typeface="SimSun" panose="02010600030101010101" pitchFamily="2" charset="-122"/>
              </a:rPr>
              <a:t>To check whether your answer is legit, specify your null hypothesis.  Before running any empirical work, can you explain your result no matter whether you reject or fail to reject the null hypothesis?  If you cannot, you did not answer the question.</a:t>
            </a:r>
          </a:p>
        </p:txBody>
      </p:sp>
      <p:sp>
        <p:nvSpPr>
          <p:cNvPr id="7" name="Rectangle 6"/>
          <p:cNvSpPr/>
          <p:nvPr/>
        </p:nvSpPr>
        <p:spPr>
          <a:xfrm>
            <a:off x="601211" y="4830621"/>
            <a:ext cx="8091814" cy="1200329"/>
          </a:xfrm>
          <a:prstGeom prst="rect">
            <a:avLst/>
          </a:prstGeom>
        </p:spPr>
        <p:txBody>
          <a:bodyPr wrap="square">
            <a:spAutoFit/>
          </a:bodyPr>
          <a:lstStyle/>
          <a:p>
            <a:r>
              <a:rPr lang="en-US" sz="2400" b="1" dirty="0">
                <a:solidFill>
                  <a:srgbClr val="FF0000"/>
                </a:solidFill>
                <a:latin typeface="Times New Roman" panose="02020603050405020304" pitchFamily="18" charset="0"/>
                <a:ea typeface="SimSun" panose="02010600030101010101" pitchFamily="2" charset="-122"/>
              </a:rPr>
              <a:t>(3) How are you doing it?  </a:t>
            </a:r>
          </a:p>
          <a:p>
            <a:r>
              <a:rPr lang="en-US" sz="2400" b="1" dirty="0">
                <a:latin typeface="Times New Roman" panose="02020603050405020304" pitchFamily="18" charset="0"/>
                <a:ea typeface="SimSun" panose="02010600030101010101" pitchFamily="2" charset="-122"/>
              </a:rPr>
              <a:t>Make sure you have the data and understand the methodology.</a:t>
            </a:r>
          </a:p>
        </p:txBody>
      </p:sp>
    </p:spTree>
    <p:extLst>
      <p:ext uri="{BB962C8B-B14F-4D97-AF65-F5344CB8AC3E}">
        <p14:creationId xmlns:p14="http://schemas.microsoft.com/office/powerpoint/2010/main" val="318427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Third stage:  </a:t>
            </a:r>
            <a:r>
              <a:rPr lang="en-US" sz="3600" b="1" u="sng" dirty="0"/>
              <a:t>Write a 5-page proposal of your project.</a:t>
            </a:r>
            <a:r>
              <a:rPr lang="en-US" sz="3600" b="1" dirty="0"/>
              <a:t> </a:t>
            </a:r>
          </a:p>
        </p:txBody>
      </p:sp>
      <p:sp>
        <p:nvSpPr>
          <p:cNvPr id="4" name="Rectangle 3"/>
          <p:cNvSpPr/>
          <p:nvPr/>
        </p:nvSpPr>
        <p:spPr>
          <a:xfrm>
            <a:off x="628152" y="1640910"/>
            <a:ext cx="10917141" cy="1754326"/>
          </a:xfrm>
          <a:prstGeom prst="rect">
            <a:avLst/>
          </a:prstGeom>
        </p:spPr>
        <p:txBody>
          <a:bodyPr wrap="square">
            <a:spAutoFit/>
          </a:bodyPr>
          <a:lstStyle/>
          <a:p>
            <a:r>
              <a:rPr lang="en-US" sz="3600" b="1" dirty="0"/>
              <a:t>The 5-page proposal should specify the motivation, empirical model, estimation method, main hypothesis, and data source. </a:t>
            </a:r>
            <a:endParaRPr lang="en-US" sz="3600" b="1" dirty="0">
              <a:latin typeface="Times New Roman" panose="02020603050405020304" pitchFamily="18" charset="0"/>
              <a:ea typeface="SimSun" panose="02010600030101010101" pitchFamily="2" charset="-122"/>
            </a:endParaRPr>
          </a:p>
        </p:txBody>
      </p:sp>
      <p:sp>
        <p:nvSpPr>
          <p:cNvPr id="5" name="Rectangle 4"/>
          <p:cNvSpPr/>
          <p:nvPr/>
        </p:nvSpPr>
        <p:spPr>
          <a:xfrm>
            <a:off x="650445" y="3499907"/>
            <a:ext cx="10839189" cy="646331"/>
          </a:xfrm>
          <a:prstGeom prst="rect">
            <a:avLst/>
          </a:prstGeom>
        </p:spPr>
        <p:txBody>
          <a:bodyPr wrap="square">
            <a:spAutoFit/>
          </a:bodyPr>
          <a:lstStyle/>
          <a:p>
            <a:r>
              <a:rPr lang="en-US" sz="3600" b="1" dirty="0">
                <a:latin typeface="Times New Roman" panose="02020603050405020304" pitchFamily="18" charset="0"/>
                <a:ea typeface="SimSun" panose="02010600030101010101" pitchFamily="2" charset="-122"/>
              </a:rPr>
              <a:t>This is basically an extension of the second stage.</a:t>
            </a:r>
          </a:p>
        </p:txBody>
      </p:sp>
    </p:spTree>
    <p:extLst>
      <p:ext uri="{BB962C8B-B14F-4D97-AF65-F5344CB8AC3E}">
        <p14:creationId xmlns:p14="http://schemas.microsoft.com/office/powerpoint/2010/main" val="48217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Fourth stage:</a:t>
            </a:r>
            <a:r>
              <a:rPr lang="en-US" b="1" u="sng" dirty="0">
                <a:solidFill>
                  <a:prstClr val="black"/>
                </a:solidFill>
                <a:ea typeface="+mn-ea"/>
                <a:cs typeface="+mn-cs"/>
              </a:rPr>
              <a:t> The final proposal of your project.</a:t>
            </a:r>
            <a:endParaRPr lang="en-US" b="1" dirty="0"/>
          </a:p>
        </p:txBody>
      </p:sp>
      <p:sp>
        <p:nvSpPr>
          <p:cNvPr id="4" name="Rectangle 3"/>
          <p:cNvSpPr/>
          <p:nvPr/>
        </p:nvSpPr>
        <p:spPr>
          <a:xfrm>
            <a:off x="1828800" y="1348800"/>
            <a:ext cx="8686800" cy="5016758"/>
          </a:xfrm>
          <a:prstGeom prst="rect">
            <a:avLst/>
          </a:prstGeom>
        </p:spPr>
        <p:txBody>
          <a:bodyPr wrap="square">
            <a:spAutoFit/>
          </a:bodyPr>
          <a:lstStyle/>
          <a:p>
            <a:r>
              <a:rPr lang="en-US" sz="3200" dirty="0"/>
              <a:t>It should include:</a:t>
            </a:r>
          </a:p>
          <a:p>
            <a:pPr marL="457200" indent="-457200">
              <a:buFont typeface="Arial" panose="020B0604020202020204" pitchFamily="34" charset="0"/>
              <a:buChar char="•"/>
            </a:pPr>
            <a:r>
              <a:rPr lang="en-US" sz="3200" dirty="0"/>
              <a:t>The motivations and a clear description of the theories or literatures that support the motivations;</a:t>
            </a:r>
          </a:p>
          <a:p>
            <a:pPr marL="457200" indent="-457200">
              <a:buFont typeface="Arial" panose="020B0604020202020204" pitchFamily="34" charset="0"/>
              <a:buChar char="•"/>
            </a:pPr>
            <a:r>
              <a:rPr lang="en-US" sz="3200" dirty="0"/>
              <a:t>The empirical model and estimation method;</a:t>
            </a:r>
          </a:p>
          <a:p>
            <a:pPr marL="457200" indent="-457200">
              <a:buFont typeface="Arial" panose="020B0604020202020204" pitchFamily="34" charset="0"/>
              <a:buChar char="•"/>
            </a:pPr>
            <a:r>
              <a:rPr lang="en-US" sz="3200" dirty="0"/>
              <a:t>Main hypothesis;</a:t>
            </a:r>
          </a:p>
          <a:p>
            <a:pPr marL="457200" indent="-457200">
              <a:buFont typeface="Arial" panose="020B0604020202020204" pitchFamily="34" charset="0"/>
              <a:buChar char="•"/>
            </a:pPr>
            <a:r>
              <a:rPr lang="en-US" sz="3200" dirty="0"/>
              <a:t>Sample statistics of your data and plots of the main variables;</a:t>
            </a:r>
          </a:p>
          <a:p>
            <a:pPr marL="457200" indent="-457200">
              <a:buFont typeface="Arial" panose="020B0604020202020204" pitchFamily="34" charset="0"/>
              <a:buChar char="•"/>
            </a:pPr>
            <a:r>
              <a:rPr lang="en-US" sz="3200" dirty="0"/>
              <a:t>Preliminary results and a brief discussion of the results. </a:t>
            </a:r>
            <a:r>
              <a:rPr lang="en-US" dirty="0"/>
              <a:t> </a:t>
            </a:r>
          </a:p>
        </p:txBody>
      </p:sp>
    </p:spTree>
    <p:extLst>
      <p:ext uri="{BB962C8B-B14F-4D97-AF65-F5344CB8AC3E}">
        <p14:creationId xmlns:p14="http://schemas.microsoft.com/office/powerpoint/2010/main" val="253599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3941" y="1590261"/>
            <a:ext cx="10996654" cy="1815882"/>
          </a:xfrm>
          <a:prstGeom prst="rect">
            <a:avLst/>
          </a:prstGeom>
        </p:spPr>
        <p:txBody>
          <a:bodyPr wrap="square">
            <a:spAutoFit/>
          </a:bodyPr>
          <a:lstStyle/>
          <a:p>
            <a:pPr algn="ctr"/>
            <a:r>
              <a:rPr lang="en-US" sz="2800" b="1" dirty="0">
                <a:latin typeface="Times New Roman" panose="02020603050405020304" pitchFamily="18" charset="0"/>
              </a:rPr>
              <a:t>John H. Cochrane</a:t>
            </a:r>
          </a:p>
          <a:p>
            <a:pPr algn="ctr"/>
            <a:r>
              <a:rPr lang="en-US" sz="2800" b="1" dirty="0">
                <a:latin typeface="Times New Roman" panose="02020603050405020304" pitchFamily="18" charset="0"/>
              </a:rPr>
              <a:t>Graduate School of Business University of Chicago </a:t>
            </a:r>
          </a:p>
          <a:p>
            <a:pPr algn="ctr"/>
            <a:endParaRPr lang="en-US" sz="2800" b="1" dirty="0">
              <a:latin typeface="Times New Roman" panose="02020603050405020304" pitchFamily="18" charset="0"/>
            </a:endParaRPr>
          </a:p>
          <a:p>
            <a:pPr algn="ctr"/>
            <a:r>
              <a:rPr lang="en-US" sz="2800" b="1" dirty="0">
                <a:latin typeface="Times New Roman" panose="02020603050405020304" pitchFamily="18" charset="0"/>
              </a:rPr>
              <a:t>http://gsbwww.uchicago.edu/fac/john.cochrane/research/Papers/</a:t>
            </a:r>
          </a:p>
        </p:txBody>
      </p:sp>
      <p:sp>
        <p:nvSpPr>
          <p:cNvPr id="2" name="Rectangle 1"/>
          <p:cNvSpPr/>
          <p:nvPr/>
        </p:nvSpPr>
        <p:spPr>
          <a:xfrm>
            <a:off x="628153" y="342108"/>
            <a:ext cx="10948946" cy="769441"/>
          </a:xfrm>
          <a:prstGeom prst="rect">
            <a:avLst/>
          </a:prstGeom>
        </p:spPr>
        <p:txBody>
          <a:bodyPr wrap="square">
            <a:spAutoFit/>
          </a:bodyPr>
          <a:lstStyle/>
          <a:p>
            <a:pPr algn="ctr"/>
            <a:r>
              <a:rPr lang="en-US" sz="4400" b="1" dirty="0">
                <a:latin typeface="Times New Roman" panose="02020603050405020304" pitchFamily="18" charset="0"/>
              </a:rPr>
              <a:t>Writing Tips for Ph. D. Students</a:t>
            </a:r>
          </a:p>
        </p:txBody>
      </p:sp>
    </p:spTree>
    <p:extLst>
      <p:ext uri="{BB962C8B-B14F-4D97-AF65-F5344CB8AC3E}">
        <p14:creationId xmlns:p14="http://schemas.microsoft.com/office/powerpoint/2010/main" val="320485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Fifth stage:</a:t>
            </a:r>
            <a:r>
              <a:rPr lang="en-US" b="1" u="sng" dirty="0"/>
              <a:t> the first draft of the project</a:t>
            </a:r>
            <a:endParaRPr lang="en-US" b="1" dirty="0"/>
          </a:p>
        </p:txBody>
      </p:sp>
      <p:sp>
        <p:nvSpPr>
          <p:cNvPr id="4" name="Rectangle 3"/>
          <p:cNvSpPr/>
          <p:nvPr/>
        </p:nvSpPr>
        <p:spPr>
          <a:xfrm>
            <a:off x="691726" y="1442430"/>
            <a:ext cx="10877421" cy="5016758"/>
          </a:xfrm>
          <a:prstGeom prst="rect">
            <a:avLst/>
          </a:prstGeom>
        </p:spPr>
        <p:txBody>
          <a:bodyPr wrap="square">
            <a:spAutoFit/>
          </a:bodyPr>
          <a:lstStyle/>
          <a:p>
            <a:r>
              <a:rPr lang="en-US" sz="3200" b="1" dirty="0"/>
              <a:t>Special attention is paid to the professional writing style (correct spelling and grammar, clear exposition, and good organization).  The draft should </a:t>
            </a:r>
            <a:r>
              <a:rPr lang="en-US" sz="3200" b="1" dirty="0">
                <a:solidFill>
                  <a:srgbClr val="FF0000"/>
                </a:solidFill>
              </a:rPr>
              <a:t>at least </a:t>
            </a:r>
            <a:r>
              <a:rPr lang="en-US" sz="3200" b="1" dirty="0"/>
              <a:t>include the following sections:</a:t>
            </a:r>
          </a:p>
          <a:p>
            <a:pPr marL="285750" indent="-285750">
              <a:buFont typeface="Arial" panose="020B0604020202020204" pitchFamily="34" charset="0"/>
              <a:buChar char="•"/>
            </a:pPr>
            <a:r>
              <a:rPr lang="en-US" sz="3200" b="1" dirty="0"/>
              <a:t>A title page that includes an abstract;</a:t>
            </a:r>
          </a:p>
          <a:p>
            <a:pPr marL="285750" indent="-285750">
              <a:buFont typeface="Arial" panose="020B0604020202020204" pitchFamily="34" charset="0"/>
              <a:buChar char="•"/>
            </a:pPr>
            <a:r>
              <a:rPr lang="en-US" sz="3200" b="1" dirty="0"/>
              <a:t>Introduction;</a:t>
            </a:r>
          </a:p>
          <a:p>
            <a:pPr marL="285750" indent="-285750">
              <a:buFont typeface="Arial" panose="020B0604020202020204" pitchFamily="34" charset="0"/>
              <a:buChar char="•"/>
            </a:pPr>
            <a:r>
              <a:rPr lang="en-US" sz="3200" b="1" dirty="0"/>
              <a:t>Model and data descriptions;</a:t>
            </a:r>
          </a:p>
          <a:p>
            <a:pPr marL="285750" indent="-285750">
              <a:buFont typeface="Arial" panose="020B0604020202020204" pitchFamily="34" charset="0"/>
              <a:buChar char="•"/>
            </a:pPr>
            <a:r>
              <a:rPr lang="en-US" sz="3200" b="1" dirty="0"/>
              <a:t>Empirical results;</a:t>
            </a:r>
          </a:p>
          <a:p>
            <a:pPr marL="285750" indent="-285750">
              <a:buFont typeface="Arial" panose="020B0604020202020204" pitchFamily="34" charset="0"/>
              <a:buChar char="•"/>
            </a:pPr>
            <a:r>
              <a:rPr lang="en-US" sz="3200" b="1" dirty="0"/>
              <a:t>Conclusions;</a:t>
            </a:r>
          </a:p>
          <a:p>
            <a:pPr marL="285750" indent="-285750">
              <a:buFont typeface="Arial" panose="020B0604020202020204" pitchFamily="34" charset="0"/>
              <a:buChar char="•"/>
            </a:pPr>
            <a:r>
              <a:rPr lang="en-US" sz="3200" b="1" dirty="0"/>
              <a:t>References.</a:t>
            </a:r>
          </a:p>
        </p:txBody>
      </p:sp>
    </p:spTree>
    <p:extLst>
      <p:ext uri="{BB962C8B-B14F-4D97-AF65-F5344CB8AC3E}">
        <p14:creationId xmlns:p14="http://schemas.microsoft.com/office/powerpoint/2010/main" val="3173295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6104" y="1489812"/>
            <a:ext cx="10948945" cy="1569660"/>
          </a:xfrm>
          <a:prstGeom prst="rect">
            <a:avLst/>
          </a:prstGeom>
        </p:spPr>
        <p:txBody>
          <a:bodyPr wrap="square">
            <a:spAutoFit/>
          </a:bodyPr>
          <a:lstStyle/>
          <a:p>
            <a:r>
              <a:rPr lang="en-US" sz="3200" dirty="0"/>
              <a:t>Revise the draft based on the comments you receive from this workshop.  Submit it to a conference.</a:t>
            </a:r>
          </a:p>
          <a:p>
            <a:r>
              <a:rPr lang="en-US" sz="3200" dirty="0">
                <a:sym typeface="Wingdings" panose="05000000000000000000" pitchFamily="2" charset="2"/>
              </a:rPr>
              <a:t></a:t>
            </a:r>
            <a:endParaRPr lang="en-US" sz="3200" dirty="0"/>
          </a:p>
        </p:txBody>
      </p:sp>
      <p:sp>
        <p:nvSpPr>
          <p:cNvPr id="6" name="Rectangle 5"/>
          <p:cNvSpPr/>
          <p:nvPr/>
        </p:nvSpPr>
        <p:spPr>
          <a:xfrm>
            <a:off x="633626" y="3012415"/>
            <a:ext cx="8166971" cy="1077218"/>
          </a:xfrm>
          <a:prstGeom prst="rect">
            <a:avLst/>
          </a:prstGeom>
        </p:spPr>
        <p:txBody>
          <a:bodyPr wrap="square">
            <a:spAutoFit/>
          </a:bodyPr>
          <a:lstStyle/>
          <a:p>
            <a:r>
              <a:rPr lang="en-US" sz="3200" dirty="0"/>
              <a:t>Present your paper in the faculty workshop.</a:t>
            </a:r>
          </a:p>
          <a:p>
            <a:r>
              <a:rPr lang="en-US" sz="3200" dirty="0">
                <a:sym typeface="Wingdings" panose="05000000000000000000" pitchFamily="2" charset="2"/>
              </a:rPr>
              <a:t></a:t>
            </a:r>
            <a:endParaRPr lang="en-US" sz="3200" dirty="0"/>
          </a:p>
        </p:txBody>
      </p:sp>
      <p:sp>
        <p:nvSpPr>
          <p:cNvPr id="7" name="Rectangle 6"/>
          <p:cNvSpPr/>
          <p:nvPr/>
        </p:nvSpPr>
        <p:spPr>
          <a:xfrm>
            <a:off x="635958" y="4041925"/>
            <a:ext cx="8426886" cy="1077218"/>
          </a:xfrm>
          <a:prstGeom prst="rect">
            <a:avLst/>
          </a:prstGeom>
        </p:spPr>
        <p:txBody>
          <a:bodyPr wrap="square">
            <a:spAutoFit/>
          </a:bodyPr>
          <a:lstStyle/>
          <a:p>
            <a:r>
              <a:rPr lang="en-US" sz="3200" dirty="0"/>
              <a:t>Revise.  It is your job market paper.</a:t>
            </a:r>
          </a:p>
          <a:p>
            <a:r>
              <a:rPr lang="en-US" sz="3200" dirty="0">
                <a:sym typeface="Wingdings" panose="05000000000000000000" pitchFamily="2" charset="2"/>
              </a:rPr>
              <a:t></a:t>
            </a:r>
            <a:endParaRPr lang="en-US" sz="3200" dirty="0"/>
          </a:p>
        </p:txBody>
      </p:sp>
      <p:sp>
        <p:nvSpPr>
          <p:cNvPr id="8" name="Rectangle 7"/>
          <p:cNvSpPr/>
          <p:nvPr/>
        </p:nvSpPr>
        <p:spPr>
          <a:xfrm>
            <a:off x="635958" y="5040820"/>
            <a:ext cx="8426886" cy="1077218"/>
          </a:xfrm>
          <a:prstGeom prst="rect">
            <a:avLst/>
          </a:prstGeom>
        </p:spPr>
        <p:txBody>
          <a:bodyPr wrap="square">
            <a:spAutoFit/>
          </a:bodyPr>
          <a:lstStyle/>
          <a:p>
            <a:r>
              <a:rPr lang="en-US" sz="3200" dirty="0"/>
              <a:t>Present your paper in a conference.</a:t>
            </a:r>
          </a:p>
          <a:p>
            <a:r>
              <a:rPr lang="en-US" sz="3200" dirty="0">
                <a:sym typeface="Wingdings" panose="05000000000000000000" pitchFamily="2" charset="2"/>
              </a:rPr>
              <a:t>  Go to AEA annual conference.</a:t>
            </a:r>
            <a:endParaRPr lang="en-US" sz="3200" dirty="0"/>
          </a:p>
        </p:txBody>
      </p:sp>
      <p:sp>
        <p:nvSpPr>
          <p:cNvPr id="9" name="Rectangle 8"/>
          <p:cNvSpPr/>
          <p:nvPr/>
        </p:nvSpPr>
        <p:spPr>
          <a:xfrm>
            <a:off x="633454" y="63625"/>
            <a:ext cx="10925092" cy="1323439"/>
          </a:xfrm>
          <a:prstGeom prst="rect">
            <a:avLst/>
          </a:prstGeom>
        </p:spPr>
        <p:txBody>
          <a:bodyPr wrap="square">
            <a:spAutoFit/>
          </a:bodyPr>
          <a:lstStyle/>
          <a:p>
            <a:r>
              <a:rPr lang="en-US" sz="4000" b="1" dirty="0"/>
              <a:t>The next steps if you want to make this project your job market paper:</a:t>
            </a:r>
          </a:p>
        </p:txBody>
      </p:sp>
    </p:spTree>
    <p:extLst>
      <p:ext uri="{BB962C8B-B14F-4D97-AF65-F5344CB8AC3E}">
        <p14:creationId xmlns:p14="http://schemas.microsoft.com/office/powerpoint/2010/main" val="88330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SUGGESTIVE GUIDELINES </a:t>
            </a:r>
            <a:br>
              <a:rPr lang="en-US" sz="3200" b="1" dirty="0"/>
            </a:br>
            <a:r>
              <a:rPr lang="en-US" sz="3200" b="1" dirty="0"/>
              <a:t>(courtesy of Professor Art Goldberger and Professor Ken West) </a:t>
            </a:r>
          </a:p>
        </p:txBody>
      </p:sp>
      <p:sp>
        <p:nvSpPr>
          <p:cNvPr id="4" name="Rectangle 3"/>
          <p:cNvSpPr/>
          <p:nvPr/>
        </p:nvSpPr>
        <p:spPr>
          <a:xfrm>
            <a:off x="715580" y="1688921"/>
            <a:ext cx="10877421" cy="4524315"/>
          </a:xfrm>
          <a:prstGeom prst="rect">
            <a:avLst/>
          </a:prstGeom>
        </p:spPr>
        <p:txBody>
          <a:bodyPr wrap="square">
            <a:spAutoFit/>
          </a:bodyPr>
          <a:lstStyle/>
          <a:p>
            <a:r>
              <a:rPr lang="en-US" sz="3200" b="1" dirty="0"/>
              <a:t>In writing the papers, special attention should be paid to style (correct spelling and grammar, clear exposition, good organization).  Papers that are difficult to read routinely get rejected by referees and editors of economics journals, even if they contain a good idea.  Thus it will pay to develop the habit of working hard to craft a clear explanation of your research. </a:t>
            </a:r>
          </a:p>
          <a:p>
            <a:r>
              <a:rPr lang="en-US" sz="3200" b="1" dirty="0"/>
              <a:t>	Many of the following suggestions are standard good practice.  Others are matters of taste. </a:t>
            </a:r>
          </a:p>
          <a:p>
            <a:pPr marL="285750" indent="-285750">
              <a:buFont typeface="Arial" panose="020B0604020202020204" pitchFamily="34" charset="0"/>
              <a:buChar char="•"/>
            </a:pPr>
            <a:endParaRPr lang="en-US" sz="3200" b="1" dirty="0"/>
          </a:p>
        </p:txBody>
      </p:sp>
    </p:spTree>
    <p:extLst>
      <p:ext uri="{BB962C8B-B14F-4D97-AF65-F5344CB8AC3E}">
        <p14:creationId xmlns:p14="http://schemas.microsoft.com/office/powerpoint/2010/main" val="3119597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SUGGESTIVE GUIDELINES </a:t>
            </a:r>
            <a:br>
              <a:rPr lang="en-US" sz="3200" b="1" dirty="0"/>
            </a:br>
            <a:r>
              <a:rPr lang="en-US" sz="3200" b="1" dirty="0"/>
              <a:t>(courtesy of Professor Art Goldberger and Professor Ken West) </a:t>
            </a:r>
          </a:p>
        </p:txBody>
      </p:sp>
      <p:sp>
        <p:nvSpPr>
          <p:cNvPr id="4" name="Rectangle 3"/>
          <p:cNvSpPr/>
          <p:nvPr/>
        </p:nvSpPr>
        <p:spPr>
          <a:xfrm>
            <a:off x="506233" y="1426528"/>
            <a:ext cx="11179534" cy="4893647"/>
          </a:xfrm>
          <a:prstGeom prst="rect">
            <a:avLst/>
          </a:prstGeom>
        </p:spPr>
        <p:txBody>
          <a:bodyPr wrap="square">
            <a:spAutoFit/>
          </a:bodyPr>
          <a:lstStyle/>
          <a:p>
            <a:r>
              <a:rPr lang="en-US" sz="2400" b="1" dirty="0"/>
              <a:t>1. In writing up a research report, one should have an audience in mind.  I suggest that you take the audience to be your fellow students in this course. They will know most of the relevant economic and econometric theory, but will not know your data set or your model. </a:t>
            </a:r>
          </a:p>
          <a:p>
            <a:r>
              <a:rPr lang="en-US" sz="2400" b="1" dirty="0"/>
              <a:t>2. Include a cover page with the following information: Title; date; your name; your office address and office phone number; your e-mail address; the word “Abstract”; an abstract of 100 words or fewer.  The text of the paper begins on the next page. </a:t>
            </a:r>
          </a:p>
          <a:p>
            <a:r>
              <a:rPr lang="en-US" sz="2400" b="1" dirty="0"/>
              <a:t>3. Your paper should be divided into sections, to help guide the reader.  Recall the basic structure of a typical paper is: introduction, which presents an overview and summarizes; specification of the model; presentation of results; discussion; conclusion, which includes suggestions for future research.  You may not have exactly these five sections.  For example, you may have an additional section that reviews the literature. Or you may combine presentation of results and discussion into a single section. </a:t>
            </a:r>
          </a:p>
        </p:txBody>
      </p:sp>
    </p:spTree>
    <p:extLst>
      <p:ext uri="{BB962C8B-B14F-4D97-AF65-F5344CB8AC3E}">
        <p14:creationId xmlns:p14="http://schemas.microsoft.com/office/powerpoint/2010/main" val="366017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SUGGESTIVE GUIDELINES </a:t>
            </a:r>
            <a:br>
              <a:rPr lang="en-US" sz="3200" b="1" dirty="0"/>
            </a:br>
            <a:r>
              <a:rPr lang="en-US" sz="3200" b="1" dirty="0"/>
              <a:t>(courtesy of Professor Art Goldberger and Professor Ken West) </a:t>
            </a:r>
          </a:p>
        </p:txBody>
      </p:sp>
      <p:sp>
        <p:nvSpPr>
          <p:cNvPr id="4" name="Rectangle 3"/>
          <p:cNvSpPr/>
          <p:nvPr/>
        </p:nvSpPr>
        <p:spPr>
          <a:xfrm>
            <a:off x="506233" y="1426528"/>
            <a:ext cx="10991353" cy="4893647"/>
          </a:xfrm>
          <a:prstGeom prst="rect">
            <a:avLst/>
          </a:prstGeom>
        </p:spPr>
        <p:txBody>
          <a:bodyPr wrap="square">
            <a:spAutoFit/>
          </a:bodyPr>
          <a:lstStyle/>
          <a:p>
            <a:r>
              <a:rPr lang="en-US" sz="2400" b="1" dirty="0"/>
              <a:t>4. Be explicit about your data set.  State the sample size.  For time series, state whether the data are monthly, quarterly or annual, and whether or not they are seasonally adjusted.  State the units of measurement.  For example, if “income” is a variable, state whether it is measured in current dollars or constant 1992 dollars, and if it is per capita, say so.  For data in logs or log differences, you will usually want to multiply by 100 so that the units will be percent or percent change.  Also explain the choice of the sample: why does it start in a given year, or you use only a cross-section from a given year instead of a panel, and so on. </a:t>
            </a:r>
          </a:p>
          <a:p>
            <a:endParaRPr lang="en-US" sz="2400" b="1" dirty="0"/>
          </a:p>
          <a:p>
            <a:r>
              <a:rPr lang="en-US" sz="2400" b="1" dirty="0"/>
              <a:t>5. You will usually want to include a plot and/or a table with basic statistics (means, standard deviations) of the data. </a:t>
            </a:r>
          </a:p>
          <a:p>
            <a:endParaRPr lang="en-US" sz="2400" b="1" dirty="0"/>
          </a:p>
          <a:p>
            <a:r>
              <a:rPr lang="en-US" sz="2400" b="1" dirty="0"/>
              <a:t>6. Number the pages.  </a:t>
            </a:r>
          </a:p>
        </p:txBody>
      </p:sp>
    </p:spTree>
    <p:extLst>
      <p:ext uri="{BB962C8B-B14F-4D97-AF65-F5344CB8AC3E}">
        <p14:creationId xmlns:p14="http://schemas.microsoft.com/office/powerpoint/2010/main" val="340745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SUGGESTIVE GUIDELINES </a:t>
            </a:r>
            <a:br>
              <a:rPr lang="en-US" sz="3200" b="1" dirty="0"/>
            </a:br>
            <a:r>
              <a:rPr lang="en-US" sz="3200" b="1" dirty="0"/>
              <a:t>(courtesy of Professor Art Goldberger and Professor Ken West) </a:t>
            </a:r>
          </a:p>
        </p:txBody>
      </p:sp>
      <p:sp>
        <p:nvSpPr>
          <p:cNvPr id="4" name="Rectangle 3"/>
          <p:cNvSpPr/>
          <p:nvPr/>
        </p:nvSpPr>
        <p:spPr>
          <a:xfrm>
            <a:off x="506233" y="1426528"/>
            <a:ext cx="10991353" cy="4524315"/>
          </a:xfrm>
          <a:prstGeom prst="rect">
            <a:avLst/>
          </a:prstGeom>
        </p:spPr>
        <p:txBody>
          <a:bodyPr wrap="square">
            <a:spAutoFit/>
          </a:bodyPr>
          <a:lstStyle/>
          <a:p>
            <a:r>
              <a:rPr lang="en-US" sz="2400" b="1" dirty="0"/>
              <a:t>7.  Number the equations.  You can number the equations by section, if you have sections in the paper. That is, the third equation in section 2 can be numbered 2.3, the second equation in section 4 can be numbered 4.2, etc., if you prefer doing this to numbering sequentially through the paper. </a:t>
            </a:r>
          </a:p>
          <a:p>
            <a:r>
              <a:rPr lang="en-US" sz="2400" b="1" dirty="0"/>
              <a:t>8.  Avoid the use of elaborate acronyms to denote variables (like AUSGDP_90 for Australian GDP in 1990 dollars). They are rarely helpful to the reader.  A single letter, usually with a subscript, ordinarily suffices and is easier to read when used in equations. </a:t>
            </a:r>
          </a:p>
          <a:p>
            <a:r>
              <a:rPr lang="en-US" sz="2400" b="1" dirty="0"/>
              <a:t>9.  Do not begin a sentence with a symbol or number.</a:t>
            </a:r>
          </a:p>
          <a:p>
            <a:r>
              <a:rPr lang="en-US" sz="2400" b="1" dirty="0"/>
              <a:t>10.  An equation is not a sentence by itself. “Where x = income, y = consumption” is also not a sentence by itself.  See (almost) any text or journal article for examples of proper treatment of such material.</a:t>
            </a:r>
          </a:p>
        </p:txBody>
      </p:sp>
    </p:spTree>
    <p:extLst>
      <p:ext uri="{BB962C8B-B14F-4D97-AF65-F5344CB8AC3E}">
        <p14:creationId xmlns:p14="http://schemas.microsoft.com/office/powerpoint/2010/main" val="358444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SUGGESTIVE GUIDELINES </a:t>
            </a:r>
            <a:br>
              <a:rPr lang="en-US" sz="3200" b="1" dirty="0"/>
            </a:br>
            <a:r>
              <a:rPr lang="en-US" sz="3200" b="1" dirty="0"/>
              <a:t>(courtesy of Professor Art Goldberger and Professor Ken West) </a:t>
            </a:r>
          </a:p>
        </p:txBody>
      </p:sp>
      <p:sp>
        <p:nvSpPr>
          <p:cNvPr id="4" name="Rectangle 3"/>
          <p:cNvSpPr/>
          <p:nvPr/>
        </p:nvSpPr>
        <p:spPr>
          <a:xfrm>
            <a:off x="506233" y="1426528"/>
            <a:ext cx="10991353" cy="4524315"/>
          </a:xfrm>
          <a:prstGeom prst="rect">
            <a:avLst/>
          </a:prstGeom>
        </p:spPr>
        <p:txBody>
          <a:bodyPr wrap="square">
            <a:spAutoFit/>
          </a:bodyPr>
          <a:lstStyle/>
          <a:p>
            <a:r>
              <a:rPr lang="en-US" sz="2400" b="1" dirty="0"/>
              <a:t>11.  Don’t confuse statistical significance with economic (or sociological, or financial) importance.</a:t>
            </a:r>
          </a:p>
          <a:p>
            <a:endParaRPr lang="en-US" sz="2400" b="1" dirty="0"/>
          </a:p>
          <a:p>
            <a:r>
              <a:rPr lang="en-US" sz="2400" b="1" dirty="0"/>
              <a:t>12.  Hypotheses refer to the magnitudes of population parameters, not estimates, and certainly not to statistical significance.  The word “significant” should never appear in the statement of a hypothesis.  Estimates (not parameters) may be “significant” or “insignificant”.  Hypotheses (not tests) may be “accepted” or “rejected”.</a:t>
            </a:r>
          </a:p>
          <a:p>
            <a:endParaRPr lang="en-US" sz="2400" b="1" dirty="0"/>
          </a:p>
          <a:p>
            <a:r>
              <a:rPr lang="en-US" sz="2400" b="1" dirty="0"/>
              <a:t>13.  It is a bad idea to say that the significance level of a test is 95% when it is actually 5%.</a:t>
            </a:r>
          </a:p>
          <a:p>
            <a:endParaRPr lang="en-US" sz="2400" b="1" dirty="0"/>
          </a:p>
        </p:txBody>
      </p:sp>
    </p:spTree>
    <p:extLst>
      <p:ext uri="{BB962C8B-B14F-4D97-AF65-F5344CB8AC3E}">
        <p14:creationId xmlns:p14="http://schemas.microsoft.com/office/powerpoint/2010/main" val="145934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SUGGESTIVE GUIDELINES </a:t>
            </a:r>
            <a:br>
              <a:rPr lang="en-US" sz="3200" b="1" dirty="0"/>
            </a:br>
            <a:r>
              <a:rPr lang="en-US" sz="3200" b="1" dirty="0"/>
              <a:t>(courtesy of Professor Art Goldberger and Professor Ken West) </a:t>
            </a:r>
          </a:p>
        </p:txBody>
      </p:sp>
      <p:sp>
        <p:nvSpPr>
          <p:cNvPr id="4" name="Rectangle 3"/>
          <p:cNvSpPr/>
          <p:nvPr/>
        </p:nvSpPr>
        <p:spPr>
          <a:xfrm>
            <a:off x="506233" y="1426528"/>
            <a:ext cx="11419067" cy="4832092"/>
          </a:xfrm>
          <a:prstGeom prst="rect">
            <a:avLst/>
          </a:prstGeom>
        </p:spPr>
        <p:txBody>
          <a:bodyPr wrap="square">
            <a:spAutoFit/>
          </a:bodyPr>
          <a:lstStyle/>
          <a:p>
            <a:r>
              <a:rPr lang="en-US" sz="2200" b="1" dirty="0"/>
              <a:t>14.	Tables: </a:t>
            </a:r>
          </a:p>
          <a:p>
            <a:r>
              <a:rPr lang="en-US" sz="2200" b="1" dirty="0"/>
              <a:t>a.  Number the tables, and on each include a descriptive header (“Means and Standard Deviations of Data,” or “Variance Decompositions,” for example).</a:t>
            </a:r>
          </a:p>
          <a:p>
            <a:r>
              <a:rPr lang="en-US" sz="2200" b="1" dirty="0"/>
              <a:t>b.  Tables may appear in the text in the appropriate place, or at the end of the paper. </a:t>
            </a:r>
          </a:p>
          <a:p>
            <a:r>
              <a:rPr lang="en-US" sz="2200" b="1" dirty="0"/>
              <a:t>c.  Make every effort to make each table self-contained, even though this will require you to redundantly present information that is also stated in the body of the paper itself.  </a:t>
            </a:r>
          </a:p>
          <a:p>
            <a:r>
              <a:rPr lang="en-US" sz="2200" b="1" dirty="0"/>
              <a:t>d.  In notes at the bottom of each table, define the symbols that are in the table, or give a precise reference to where the definition may be found.  It is not adequate to simply state “definitions are in the paper” or “see section 2 of the paper for definitions”. Instead say something like “Variable definitions: y: log per capita income in 1992 dollars, r: interest rate on 3 month Treasury bills (end of quarter),” and so on. Alternatively, for many of you it might be best to include a table that defines the symbols, and in subsequent tables say “see Table x for variable definitions” where “x” is the number of the table that defines the symbols.  (You will also present such information in the text itself.) </a:t>
            </a:r>
          </a:p>
        </p:txBody>
      </p:sp>
    </p:spTree>
    <p:extLst>
      <p:ext uri="{BB962C8B-B14F-4D97-AF65-F5344CB8AC3E}">
        <p14:creationId xmlns:p14="http://schemas.microsoft.com/office/powerpoint/2010/main" val="73732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SUGGESTIVE GUIDELINES </a:t>
            </a:r>
            <a:br>
              <a:rPr lang="en-US" sz="3200" b="1" dirty="0"/>
            </a:br>
            <a:r>
              <a:rPr lang="en-US" sz="3200" b="1" dirty="0"/>
              <a:t>(courtesy of Professor Art Goldberger and Professor Ken West) </a:t>
            </a:r>
          </a:p>
        </p:txBody>
      </p:sp>
      <p:sp>
        <p:nvSpPr>
          <p:cNvPr id="4" name="Rectangle 3"/>
          <p:cNvSpPr/>
          <p:nvPr/>
        </p:nvSpPr>
        <p:spPr>
          <a:xfrm>
            <a:off x="506233" y="1340803"/>
            <a:ext cx="11142842" cy="3785652"/>
          </a:xfrm>
          <a:prstGeom prst="rect">
            <a:avLst/>
          </a:prstGeom>
        </p:spPr>
        <p:txBody>
          <a:bodyPr wrap="square">
            <a:spAutoFit/>
          </a:bodyPr>
          <a:lstStyle/>
          <a:p>
            <a:pPr marL="457200" indent="-457200">
              <a:buAutoNum type="arabicPeriod" startAt="14"/>
            </a:pPr>
            <a:r>
              <a:rPr lang="en-US" sz="2400" b="1" dirty="0"/>
              <a:t>Tables: </a:t>
            </a:r>
          </a:p>
          <a:p>
            <a:endParaRPr lang="en-US" sz="2400" b="1" dirty="0"/>
          </a:p>
          <a:p>
            <a:pPr marL="457200" indent="-457200">
              <a:buAutoNum type="alphaLcPeriod" startAt="5"/>
            </a:pPr>
            <a:r>
              <a:rPr lang="en-US" sz="2400" b="1" dirty="0"/>
              <a:t>In tables that present regression results, include a note that describes the estimation technique (“The </a:t>
            </a:r>
            <a:r>
              <a:rPr lang="en-US" sz="2400" b="1" dirty="0" err="1"/>
              <a:t>probit</a:t>
            </a:r>
            <a:r>
              <a:rPr lang="en-US" sz="2400" b="1" dirty="0"/>
              <a:t> was estimated by maximum likelihood, assuming normality,” for example.)  (You will also present such information in the text itself.) </a:t>
            </a:r>
          </a:p>
          <a:p>
            <a:endParaRPr lang="en-US" sz="2400" b="1" dirty="0"/>
          </a:p>
          <a:p>
            <a:pPr marL="457200" indent="-457200">
              <a:buAutoNum type="alphaLcPeriod" startAt="6"/>
            </a:pPr>
            <a:r>
              <a:rPr lang="en-US" sz="2400" b="1" dirty="0"/>
              <a:t>In all but the simplest tables, number the rows and columns.  When the text references a result in the table, cite the row and column: “the t-statistic is 2.12 [row (2), column (4)].” </a:t>
            </a:r>
          </a:p>
        </p:txBody>
      </p:sp>
    </p:spTree>
    <p:extLst>
      <p:ext uri="{BB962C8B-B14F-4D97-AF65-F5344CB8AC3E}">
        <p14:creationId xmlns:p14="http://schemas.microsoft.com/office/powerpoint/2010/main" val="1295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SUGGESTIVE GUIDELINES </a:t>
            </a:r>
            <a:br>
              <a:rPr lang="en-US" sz="3200" b="1" dirty="0"/>
            </a:br>
            <a:r>
              <a:rPr lang="en-US" sz="3200" b="1" dirty="0"/>
              <a:t>(courtesy of Professor Art Goldberger and Professor Ken West) </a:t>
            </a:r>
          </a:p>
        </p:txBody>
      </p:sp>
      <p:sp>
        <p:nvSpPr>
          <p:cNvPr id="4" name="Rectangle 3"/>
          <p:cNvSpPr/>
          <p:nvPr/>
        </p:nvSpPr>
        <p:spPr>
          <a:xfrm>
            <a:off x="506233" y="1340803"/>
            <a:ext cx="11142842" cy="4154984"/>
          </a:xfrm>
          <a:prstGeom prst="rect">
            <a:avLst/>
          </a:prstGeom>
        </p:spPr>
        <p:txBody>
          <a:bodyPr wrap="square">
            <a:spAutoFit/>
          </a:bodyPr>
          <a:lstStyle/>
          <a:p>
            <a:pPr marL="457200" indent="-457200">
              <a:buAutoNum type="arabicPeriod" startAt="15"/>
            </a:pPr>
            <a:r>
              <a:rPr lang="en-US" sz="2400" b="1" dirty="0"/>
              <a:t>Figures:</a:t>
            </a:r>
          </a:p>
          <a:p>
            <a:endParaRPr lang="en-US" sz="2400" b="1" dirty="0"/>
          </a:p>
          <a:p>
            <a:r>
              <a:rPr lang="en-US" sz="2400" b="1" dirty="0"/>
              <a:t>a.  Number the figures, and on each include a descriptive header (“Parental Income versus SAT Score,” for example). </a:t>
            </a:r>
          </a:p>
          <a:p>
            <a:endParaRPr lang="en-US" sz="2400" b="1" dirty="0"/>
          </a:p>
          <a:p>
            <a:r>
              <a:rPr lang="en-US" sz="2400" b="1" dirty="0"/>
              <a:t>b.  Figures may appear in the text in the appropriate place, or at the end of the paper. </a:t>
            </a:r>
          </a:p>
          <a:p>
            <a:endParaRPr lang="en-US" sz="2400" b="1" dirty="0"/>
          </a:p>
          <a:p>
            <a:r>
              <a:rPr lang="en-US" sz="2400" b="1" dirty="0"/>
              <a:t>c.  Figures should not run over page boundaries, and must always fit on a single page.  That is, if you include a figure in the text, you should insure that you place it so that it does not run from one page to the next. </a:t>
            </a:r>
          </a:p>
          <a:p>
            <a:endParaRPr lang="en-US" sz="2400" b="1" dirty="0"/>
          </a:p>
        </p:txBody>
      </p:sp>
    </p:spTree>
    <p:extLst>
      <p:ext uri="{BB962C8B-B14F-4D97-AF65-F5344CB8AC3E}">
        <p14:creationId xmlns:p14="http://schemas.microsoft.com/office/powerpoint/2010/main" val="167674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2D7E85-E5AD-3248-A84F-C725D4F26A1D}" type="slidenum">
              <a:rPr lang="en-US" smtClean="0"/>
              <a:t>3</a:t>
            </a:fld>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0707" y="0"/>
            <a:ext cx="8430586" cy="6682148"/>
          </a:xfrm>
          <a:prstGeom prst="rect">
            <a:avLst/>
          </a:prstGeom>
        </p:spPr>
      </p:pic>
    </p:spTree>
    <p:extLst>
      <p:ext uri="{BB962C8B-B14F-4D97-AF65-F5344CB8AC3E}">
        <p14:creationId xmlns:p14="http://schemas.microsoft.com/office/powerpoint/2010/main" val="3870749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SUGGESTIVE GUIDELINES </a:t>
            </a:r>
            <a:br>
              <a:rPr lang="en-US" sz="3200" b="1" dirty="0"/>
            </a:br>
            <a:r>
              <a:rPr lang="en-US" sz="3200" b="1" dirty="0"/>
              <a:t>(courtesy of Professor Art Goldberger and Professor Ken West) </a:t>
            </a:r>
          </a:p>
        </p:txBody>
      </p:sp>
      <p:sp>
        <p:nvSpPr>
          <p:cNvPr id="4" name="Rectangle 3"/>
          <p:cNvSpPr/>
          <p:nvPr/>
        </p:nvSpPr>
        <p:spPr>
          <a:xfrm>
            <a:off x="506233" y="1426528"/>
            <a:ext cx="10991353" cy="4893647"/>
          </a:xfrm>
          <a:prstGeom prst="rect">
            <a:avLst/>
          </a:prstGeom>
        </p:spPr>
        <p:txBody>
          <a:bodyPr wrap="square">
            <a:spAutoFit/>
          </a:bodyPr>
          <a:lstStyle/>
          <a:p>
            <a:r>
              <a:rPr lang="en-US" sz="2400" b="1" dirty="0"/>
              <a:t>16.	Reporting of estimates: </a:t>
            </a:r>
          </a:p>
          <a:p>
            <a:r>
              <a:rPr lang="en-US" sz="2400" b="1" dirty="0"/>
              <a:t>a.  Do not report more than 3 or 4 digits.  Example: report 0.412, not 0.4117678. </a:t>
            </a:r>
          </a:p>
          <a:p>
            <a:r>
              <a:rPr lang="en-US" sz="2400" b="1" dirty="0"/>
              <a:t>b.  Avoid long strings of zeroes at the beginning of a number.  You can always retroactively rescale variables and coefficients. </a:t>
            </a:r>
          </a:p>
          <a:p>
            <a:r>
              <a:rPr lang="en-US" sz="2400" b="1" dirty="0"/>
              <a:t>c.  Report standard errors, not t-statistics. Standard errors belong in parentheses under the coefficients. Example: Report</a:t>
            </a:r>
          </a:p>
          <a:p>
            <a:r>
              <a:rPr lang="en-US" sz="2400" b="1" dirty="0"/>
              <a:t> 0.412 </a:t>
            </a:r>
          </a:p>
          <a:p>
            <a:r>
              <a:rPr lang="en-US" sz="2400" b="1" dirty="0"/>
              <a:t>(0.146) </a:t>
            </a:r>
          </a:p>
          <a:p>
            <a:r>
              <a:rPr lang="en-US" sz="2400" b="1" dirty="0"/>
              <a:t>not </a:t>
            </a:r>
          </a:p>
          <a:p>
            <a:r>
              <a:rPr lang="en-US" sz="2400" b="1" dirty="0"/>
              <a:t>0.412 0.146 </a:t>
            </a:r>
          </a:p>
          <a:p>
            <a:r>
              <a:rPr lang="en-US" sz="2400" b="1" dirty="0"/>
              <a:t>d.  Papers that use bootstrap techniques often report confidence intervals instead of standard errors.  An analogous style should be used:</a:t>
            </a:r>
          </a:p>
          <a:p>
            <a:r>
              <a:rPr lang="en-US" sz="2400" b="1" dirty="0"/>
              <a:t> 0.412 (0.196,0.499) </a:t>
            </a:r>
          </a:p>
        </p:txBody>
      </p:sp>
    </p:spTree>
    <p:extLst>
      <p:ext uri="{BB962C8B-B14F-4D97-AF65-F5344CB8AC3E}">
        <p14:creationId xmlns:p14="http://schemas.microsoft.com/office/powerpoint/2010/main" val="196509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SUGGESTIVE GUIDELINES </a:t>
            </a:r>
            <a:br>
              <a:rPr lang="en-US" sz="3200" b="1" dirty="0"/>
            </a:br>
            <a:r>
              <a:rPr lang="en-US" sz="3200" b="1" dirty="0"/>
              <a:t>(courtesy of Professor Art Goldberger and Professor Ken West) </a:t>
            </a:r>
          </a:p>
        </p:txBody>
      </p:sp>
      <p:sp>
        <p:nvSpPr>
          <p:cNvPr id="4" name="Rectangle 3"/>
          <p:cNvSpPr/>
          <p:nvPr/>
        </p:nvSpPr>
        <p:spPr>
          <a:xfrm>
            <a:off x="506233" y="1426528"/>
            <a:ext cx="10991353" cy="4893647"/>
          </a:xfrm>
          <a:prstGeom prst="rect">
            <a:avLst/>
          </a:prstGeom>
        </p:spPr>
        <p:txBody>
          <a:bodyPr wrap="square">
            <a:spAutoFit/>
          </a:bodyPr>
          <a:lstStyle/>
          <a:p>
            <a:r>
              <a:rPr lang="en-US" sz="2400" b="1" dirty="0"/>
              <a:t>17.	Reference:</a:t>
            </a:r>
          </a:p>
          <a:p>
            <a:r>
              <a:rPr lang="en-US" sz="2400" b="1" dirty="0"/>
              <a:t>a.  All references cited in the paper should be listed in a bibliography at the end of the paper.  Cite these in the text as Walter (1995) or Walter (1995, p361). </a:t>
            </a:r>
          </a:p>
          <a:p>
            <a:r>
              <a:rPr lang="en-US" sz="2400" b="1" dirty="0"/>
              <a:t>b.  When you reference a specific result, such as a point estimate of a parameter, or a theorem that establishes a particular claim, give the page number, such as Walter (1995, p361).  When you reference a general result, for example noting other papers that have studied topics similar to yours, no page number is needed. </a:t>
            </a:r>
          </a:p>
          <a:p>
            <a:endParaRPr lang="en-US" sz="2400" b="1" dirty="0"/>
          </a:p>
          <a:p>
            <a:r>
              <a:rPr lang="en-US" sz="2400" b="1" dirty="0"/>
              <a:t>18. Your own paper should be self-contained (even though I ask you to turn in a copy of the published paper).  As well, you need to be crystal clear about what you have done versus what is in the published paper.  If you obtain your data from the authors of the published paper, for example, you must explicitly say so, even though you will also need to describe the source used by the authors of that paper.  </a:t>
            </a:r>
          </a:p>
        </p:txBody>
      </p:sp>
    </p:spTree>
    <p:extLst>
      <p:ext uri="{BB962C8B-B14F-4D97-AF65-F5344CB8AC3E}">
        <p14:creationId xmlns:p14="http://schemas.microsoft.com/office/powerpoint/2010/main" val="12742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SUGGESTIVE GUIDELINES </a:t>
            </a:r>
            <a:br>
              <a:rPr lang="en-US" sz="3200" b="1" dirty="0"/>
            </a:br>
            <a:r>
              <a:rPr lang="en-US" sz="3200" b="1" dirty="0"/>
              <a:t>(courtesy of Professor Art Goldberger and Professor Ken West) </a:t>
            </a:r>
          </a:p>
        </p:txBody>
      </p:sp>
      <p:sp>
        <p:nvSpPr>
          <p:cNvPr id="4" name="Rectangle 3"/>
          <p:cNvSpPr/>
          <p:nvPr/>
        </p:nvSpPr>
        <p:spPr>
          <a:xfrm>
            <a:off x="506233" y="1426528"/>
            <a:ext cx="10991353" cy="4524315"/>
          </a:xfrm>
          <a:prstGeom prst="rect">
            <a:avLst/>
          </a:prstGeom>
        </p:spPr>
        <p:txBody>
          <a:bodyPr wrap="square">
            <a:spAutoFit/>
          </a:bodyPr>
          <a:lstStyle/>
          <a:p>
            <a:r>
              <a:rPr lang="en-US" sz="3600" b="1" dirty="0"/>
              <a:t>19.  It is a violation of scholarly ethics to repeat a passage, even a sentence, from another paper without putting the passage in quotes and citing the exact page number.  This rule applies even when you are describing dreary facts: if you repeat a description from another paper of how data were collected, or the steps in computing an estimate, you must put the passage in quotation marks and cite the original source. </a:t>
            </a:r>
          </a:p>
        </p:txBody>
      </p:sp>
    </p:spTree>
    <p:extLst>
      <p:ext uri="{BB962C8B-B14F-4D97-AF65-F5344CB8AC3E}">
        <p14:creationId xmlns:p14="http://schemas.microsoft.com/office/powerpoint/2010/main" val="374205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2D7E85-E5AD-3248-A84F-C725D4F26A1D}" type="slidenum">
              <a:rPr lang="en-US" smtClean="0"/>
              <a:t>4</a:t>
            </a:fld>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01"/>
            <a:ext cx="12183109" cy="5758615"/>
          </a:xfrm>
          <a:prstGeom prst="rect">
            <a:avLst/>
          </a:prstGeom>
        </p:spPr>
      </p:pic>
    </p:spTree>
    <p:extLst>
      <p:ext uri="{BB962C8B-B14F-4D97-AF65-F5344CB8AC3E}">
        <p14:creationId xmlns:p14="http://schemas.microsoft.com/office/powerpoint/2010/main" val="1463153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2D7E85-E5AD-3248-A84F-C725D4F26A1D}" type="slidenum">
              <a:rPr lang="en-US" smtClean="0"/>
              <a:t>5</a:t>
            </a:fld>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707" y="58953"/>
            <a:ext cx="11038585" cy="6799047"/>
          </a:xfrm>
          <a:prstGeom prst="rect">
            <a:avLst/>
          </a:prstGeom>
        </p:spPr>
      </p:pic>
    </p:spTree>
    <p:extLst>
      <p:ext uri="{BB962C8B-B14F-4D97-AF65-F5344CB8AC3E}">
        <p14:creationId xmlns:p14="http://schemas.microsoft.com/office/powerpoint/2010/main" val="416949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268" y="-23587"/>
            <a:ext cx="9524691" cy="6881587"/>
          </a:xfrm>
          <a:prstGeom prst="rect">
            <a:avLst/>
          </a:prstGeom>
        </p:spPr>
      </p:pic>
      <p:sp>
        <p:nvSpPr>
          <p:cNvPr id="2" name="Slide Number Placeholder 1"/>
          <p:cNvSpPr>
            <a:spLocks noGrp="1"/>
          </p:cNvSpPr>
          <p:nvPr>
            <p:ph type="sldNum" sz="quarter" idx="12"/>
          </p:nvPr>
        </p:nvSpPr>
        <p:spPr>
          <a:xfrm>
            <a:off x="8610600" y="6356350"/>
            <a:ext cx="2743200" cy="365125"/>
          </a:xfrm>
        </p:spPr>
        <p:txBody>
          <a:bodyPr>
            <a:normAutofit/>
          </a:bodyPr>
          <a:lstStyle/>
          <a:p>
            <a:fld id="{592D7E85-E5AD-3248-A84F-C725D4F26A1D}" type="slidenum">
              <a:rPr lang="en-US" smtClean="0"/>
              <a:t>6</a:t>
            </a:fld>
            <a:endParaRPr lang="en-US"/>
          </a:p>
        </p:txBody>
      </p:sp>
    </p:spTree>
    <p:extLst>
      <p:ext uri="{BB962C8B-B14F-4D97-AF65-F5344CB8AC3E}">
        <p14:creationId xmlns:p14="http://schemas.microsoft.com/office/powerpoint/2010/main" val="1595381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2D7E85-E5AD-3248-A84F-C725D4F26A1D}" type="slidenum">
              <a:rPr lang="en-US" smtClean="0"/>
              <a:t>7</a:t>
            </a:fld>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793" y="0"/>
            <a:ext cx="10096012" cy="6786880"/>
          </a:xfrm>
          <a:prstGeom prst="rect">
            <a:avLst/>
          </a:prstGeom>
        </p:spPr>
      </p:pic>
    </p:spTree>
    <p:extLst>
      <p:ext uri="{BB962C8B-B14F-4D97-AF65-F5344CB8AC3E}">
        <p14:creationId xmlns:p14="http://schemas.microsoft.com/office/powerpoint/2010/main" val="97064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2D7E85-E5AD-3248-A84F-C725D4F26A1D}" type="slidenum">
              <a:rPr lang="en-US" smtClean="0"/>
              <a:t>8</a:t>
            </a:fld>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18" y="72298"/>
            <a:ext cx="11487942" cy="6684329"/>
          </a:xfrm>
          <a:prstGeom prst="rect">
            <a:avLst/>
          </a:prstGeom>
        </p:spPr>
      </p:pic>
    </p:spTree>
    <p:extLst>
      <p:ext uri="{BB962C8B-B14F-4D97-AF65-F5344CB8AC3E}">
        <p14:creationId xmlns:p14="http://schemas.microsoft.com/office/powerpoint/2010/main" val="3475047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2D7E85-E5AD-3248-A84F-C725D4F26A1D}" type="slidenum">
              <a:rPr lang="en-US" smtClean="0"/>
              <a:t>9</a:t>
            </a:fld>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163" y="73536"/>
            <a:ext cx="8460372" cy="6662544"/>
          </a:xfrm>
          <a:prstGeom prst="rect">
            <a:avLst/>
          </a:prstGeom>
        </p:spPr>
      </p:pic>
    </p:spTree>
    <p:extLst>
      <p:ext uri="{BB962C8B-B14F-4D97-AF65-F5344CB8AC3E}">
        <p14:creationId xmlns:p14="http://schemas.microsoft.com/office/powerpoint/2010/main" val="233789975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6707</TotalTime>
  <Words>1552</Words>
  <Application>Microsoft Office PowerPoint</Application>
  <PresentationFormat>Widescreen</PresentationFormat>
  <Paragraphs>126</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SimSun</vt:lpstr>
      <vt:lpstr>Arial</vt:lpstr>
      <vt:lpstr>Calibri</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Paper Writing Workshop:  ECON6990</vt:lpstr>
      <vt:lpstr>Second stage:  Write a one-page proposal of your project.  The one-page proposal should answer three questions:</vt:lpstr>
      <vt:lpstr>Third stage:  Write a 5-page proposal of your project. </vt:lpstr>
      <vt:lpstr>Fourth stage: The final proposal of your project.</vt:lpstr>
      <vt:lpstr>Fifth stage: the first draft of the project</vt:lpstr>
      <vt:lpstr>PowerPoint Presentation</vt:lpstr>
      <vt:lpstr>SUGGESTIVE GUIDELINES  (courtesy of Professor Art Goldberger and Professor Ken West) </vt:lpstr>
      <vt:lpstr>SUGGESTIVE GUIDELINES  (courtesy of Professor Art Goldberger and Professor Ken West) </vt:lpstr>
      <vt:lpstr>SUGGESTIVE GUIDELINES  (courtesy of Professor Art Goldberger and Professor Ken West) </vt:lpstr>
      <vt:lpstr>SUGGESTIVE GUIDELINES  (courtesy of Professor Art Goldberger and Professor Ken West) </vt:lpstr>
      <vt:lpstr>SUGGESTIVE GUIDELINES  (courtesy of Professor Art Goldberger and Professor Ken West) </vt:lpstr>
      <vt:lpstr>SUGGESTIVE GUIDELINES  (courtesy of Professor Art Goldberger and Professor Ken West) </vt:lpstr>
      <vt:lpstr>SUGGESTIVE GUIDELINES  (courtesy of Professor Art Goldberger and Professor Ken West) </vt:lpstr>
      <vt:lpstr>SUGGESTIVE GUIDELINES  (courtesy of Professor Art Goldberger and Professor Ken West) </vt:lpstr>
      <vt:lpstr>SUGGESTIVE GUIDELINES  (courtesy of Professor Art Goldberger and Professor Ken West) </vt:lpstr>
      <vt:lpstr>SUGGESTIVE GUIDELINES  (courtesy of Professor Art Goldberger and Professor Ken West) </vt:lpstr>
      <vt:lpstr>SUGGESTIVE GUIDELINES  (courtesy of Professor Art Goldberger and Professor Ken West)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chueng</dc:creator>
  <cp:lastModifiedBy>chueng</cp:lastModifiedBy>
  <cp:revision>65</cp:revision>
  <dcterms:created xsi:type="dcterms:W3CDTF">2017-03-23T01:50:37Z</dcterms:created>
  <dcterms:modified xsi:type="dcterms:W3CDTF">2017-04-10T11:38:20Z</dcterms:modified>
</cp:coreProperties>
</file>