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handoutMasterIdLst>
    <p:handoutMasterId r:id="rId26"/>
  </p:handoutMasterIdLst>
  <p:sldIdLst>
    <p:sldId id="257" r:id="rId4"/>
    <p:sldId id="258" r:id="rId5"/>
    <p:sldId id="340" r:id="rId6"/>
    <p:sldId id="319" r:id="rId7"/>
    <p:sldId id="316" r:id="rId8"/>
    <p:sldId id="335" r:id="rId9"/>
    <p:sldId id="315" r:id="rId10"/>
    <p:sldId id="325" r:id="rId11"/>
    <p:sldId id="278" r:id="rId12"/>
    <p:sldId id="306" r:id="rId13"/>
    <p:sldId id="329" r:id="rId14"/>
    <p:sldId id="307" r:id="rId15"/>
    <p:sldId id="347" r:id="rId17"/>
    <p:sldId id="271" r:id="rId18"/>
    <p:sldId id="341" r:id="rId19"/>
    <p:sldId id="342" r:id="rId20"/>
    <p:sldId id="343" r:id="rId21"/>
    <p:sldId id="344" r:id="rId22"/>
    <p:sldId id="345" r:id="rId23"/>
    <p:sldId id="346" r:id="rId24"/>
    <p:sldId id="348" r:id="rId25"/>
  </p:sldIdLst>
  <p:sldSz cx="12192000" cy="6858000"/>
  <p:notesSz cx="68580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883"/>
    <a:srgbClr val="2F5597"/>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03" d="100"/>
          <a:sy n="103" d="100"/>
        </p:scale>
        <p:origin x="1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2D72763-DCEE-4482-BA5D-EF0DA8BD2C2D}" type="datetimeFigureOut">
              <a:rPr lang="zh-CN" altLang="en-US" smtClean="0"/>
            </a:fld>
            <a:endParaRPr lang="zh-CN" altLang="en-US"/>
          </a:p>
        </p:txBody>
      </p:sp>
      <p:sp>
        <p:nvSpPr>
          <p:cNvPr id="4" name="页脚占位符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28B2C72-5AE0-4966-8E25-313085961FF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C4CEAE4-47CC-4C9B-8729-DA57956BD5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88A5938-6B91-411E-88F4-5697B9B491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A5938-6B91-411E-88F4-5697B9B491A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A5938-6B91-411E-88F4-5697B9B491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A5938-6B91-411E-88F4-5697B9B491AB}"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8A5938-6B91-411E-88F4-5697B9B491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2951CB7-9F9F-48B9-A0AE-C150376AB3F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0D10E45-579D-4835-BF6F-D6C3323450C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51CB7-9F9F-48B9-A0AE-C150376AB3F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10E45-579D-4835-BF6F-D6C3323450C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51CB7-9F9F-48B9-A0AE-C150376AB3F1}"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10E45-579D-4835-BF6F-D6C3323450C5}"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duotone>
              <a:schemeClr val="accent3">
                <a:shade val="45000"/>
                <a:satMod val="135000"/>
              </a:schemeClr>
              <a:prstClr val="white"/>
            </a:duotone>
          </a:blip>
          <a:stretch>
            <a:fillRect/>
          </a:stretch>
        </p:blipFill>
        <p:spPr>
          <a:xfrm>
            <a:off x="0" y="-464025"/>
            <a:ext cx="12192000" cy="6736637"/>
          </a:xfrm>
          <a:prstGeom prst="rect">
            <a:avLst/>
          </a:prstGeom>
        </p:spPr>
      </p:pic>
      <p:sp>
        <p:nvSpPr>
          <p:cNvPr id="7" name="流程图: 过程 6"/>
          <p:cNvSpPr/>
          <p:nvPr/>
        </p:nvSpPr>
        <p:spPr>
          <a:xfrm>
            <a:off x="0" y="6143223"/>
            <a:ext cx="12192000" cy="714776"/>
          </a:xfrm>
          <a:prstGeom prst="flowChartProcess">
            <a:avLst/>
          </a:prstGeom>
          <a:solidFill>
            <a:srgbClr val="405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 name="副标题 2"/>
          <p:cNvSpPr>
            <a:spLocks noGrp="1"/>
          </p:cNvSpPr>
          <p:nvPr>
            <p:ph type="subTitle" idx="1"/>
          </p:nvPr>
        </p:nvSpPr>
        <p:spPr>
          <a:xfrm>
            <a:off x="1233038" y="3917652"/>
            <a:ext cx="9144000" cy="1448496"/>
          </a:xfrm>
        </p:spPr>
        <p:txBody>
          <a:bodyPr>
            <a:normAutofit/>
          </a:bodyPr>
          <a:lstStyle/>
          <a:p>
            <a:r>
              <a:rPr lang="zh-CN" altLang="en-US" sz="2000" dirty="0" smtClean="0">
                <a:latin typeface="微软雅黑" panose="020B0503020204020204" pitchFamily="34" charset="-122"/>
                <a:ea typeface="微软雅黑" panose="020B0503020204020204" pitchFamily="34" charset="-122"/>
              </a:rPr>
              <a:t>    </a:t>
            </a:r>
            <a:r>
              <a:rPr lang="zh-CN" altLang="en-US" dirty="0" smtClean="0">
                <a:solidFill>
                  <a:srgbClr val="405883"/>
                </a:solidFill>
                <a:latin typeface="微软雅黑" panose="020B0503020204020204" pitchFamily="34" charset="-122"/>
                <a:ea typeface="微软雅黑" panose="020B0503020204020204" pitchFamily="34" charset="-122"/>
              </a:rPr>
              <a:t>厦门大学经济学院</a:t>
            </a:r>
            <a:r>
              <a:rPr lang="en-US" altLang="zh-CN" dirty="0" smtClean="0">
                <a:solidFill>
                  <a:srgbClr val="405883"/>
                </a:solidFill>
                <a:latin typeface="微软雅黑" panose="020B0503020204020204" pitchFamily="34" charset="-122"/>
                <a:ea typeface="微软雅黑" panose="020B0503020204020204" pitchFamily="34" charset="-122"/>
              </a:rPr>
              <a:t>&amp;</a:t>
            </a:r>
            <a:r>
              <a:rPr lang="zh-CN" altLang="en-US" dirty="0" smtClean="0">
                <a:solidFill>
                  <a:srgbClr val="405883"/>
                </a:solidFill>
                <a:latin typeface="微软雅黑" panose="020B0503020204020204" pitchFamily="34" charset="-122"/>
                <a:ea typeface="微软雅黑" panose="020B0503020204020204" pitchFamily="34" charset="-122"/>
              </a:rPr>
              <a:t>王亚南经济研究院</a:t>
            </a:r>
            <a:r>
              <a:rPr lang="zh-CN" altLang="en-US" b="1" dirty="0" smtClean="0">
                <a:solidFill>
                  <a:srgbClr val="405883"/>
                </a:solidFill>
                <a:latin typeface="微软雅黑" panose="020B0503020204020204" pitchFamily="34" charset="-122"/>
                <a:ea typeface="微软雅黑" panose="020B0503020204020204" pitchFamily="34" charset="-122"/>
              </a:rPr>
              <a:t> </a:t>
            </a:r>
            <a:endParaRPr lang="en-US" altLang="zh-CN" b="1" dirty="0" smtClean="0">
              <a:solidFill>
                <a:srgbClr val="405883"/>
              </a:solidFill>
              <a:latin typeface="微软雅黑" panose="020B0503020204020204" pitchFamily="34" charset="-122"/>
              <a:ea typeface="微软雅黑" panose="020B0503020204020204" pitchFamily="34" charset="-122"/>
            </a:endParaRPr>
          </a:p>
          <a:p>
            <a:r>
              <a:rPr lang="zh-CN" altLang="en-US" b="1" dirty="0" smtClean="0">
                <a:solidFill>
                  <a:srgbClr val="405883"/>
                </a:solidFill>
                <a:latin typeface="微软雅黑" panose="020B0503020204020204" pitchFamily="34" charset="-122"/>
                <a:ea typeface="微软雅黑" panose="020B0503020204020204" pitchFamily="34" charset="-122"/>
              </a:rPr>
              <a:t>李嘉楠     代谦      庄嘉霖</a:t>
            </a:r>
            <a:endParaRPr lang="en-US" altLang="zh-CN" b="1" dirty="0" smtClean="0">
              <a:solidFill>
                <a:srgbClr val="405883"/>
              </a:solidFill>
              <a:latin typeface="微软雅黑" panose="020B0503020204020204" pitchFamily="34" charset="-122"/>
              <a:ea typeface="微软雅黑" panose="020B0503020204020204" pitchFamily="34" charset="-122"/>
            </a:endParaRPr>
          </a:p>
        </p:txBody>
      </p:sp>
      <p:sp>
        <p:nvSpPr>
          <p:cNvPr id="6" name="矩形 5"/>
          <p:cNvSpPr/>
          <p:nvPr/>
        </p:nvSpPr>
        <p:spPr>
          <a:xfrm>
            <a:off x="-66675" y="746975"/>
            <a:ext cx="12192000" cy="4429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rgbClr val="405883"/>
                </a:solidFill>
                <a:latin typeface="方正清刻本悦宋简体" panose="02000000000000000000" pitchFamily="2" charset="-122"/>
                <a:ea typeface="方正清刻本悦宋简体" panose="02000000000000000000" pitchFamily="2" charset="-122"/>
              </a:rPr>
              <a:t>枪炮、轮船和稻米：</a:t>
            </a:r>
            <a:endParaRPr lang="zh-CN" altLang="en-US" sz="5400" b="1" dirty="0">
              <a:solidFill>
                <a:srgbClr val="405883"/>
              </a:solidFill>
              <a:latin typeface="方正清刻本悦宋简体" panose="02000000000000000000" pitchFamily="2" charset="-122"/>
              <a:ea typeface="方正清刻本悦宋简体" panose="02000000000000000000" pitchFamily="2" charset="-122"/>
            </a:endParaRPr>
          </a:p>
          <a:p>
            <a:pPr algn="ctr"/>
            <a:r>
              <a:rPr lang="zh-CN" altLang="en-US" sz="4000" dirty="0" smtClean="0">
                <a:solidFill>
                  <a:srgbClr val="405883"/>
                </a:solidFill>
                <a:latin typeface="方正清刻本悦宋简体" panose="02000000000000000000" pitchFamily="2" charset="-122"/>
                <a:ea typeface="方正清刻本悦宋简体" panose="02000000000000000000" pitchFamily="2" charset="-122"/>
              </a:rPr>
              <a:t>晚清开埠与国内市场的整合</a:t>
            </a:r>
            <a:endParaRPr lang="en-US" altLang="zh-CN" sz="4000" dirty="0" smtClean="0">
              <a:solidFill>
                <a:srgbClr val="405883"/>
              </a:solidFill>
              <a:latin typeface="方正清刻本悦宋简体" panose="02000000000000000000" pitchFamily="2" charset="-122"/>
              <a:ea typeface="方正清刻本悦宋简体" panose="02000000000000000000" pitchFamily="2" charset="-122"/>
            </a:endParaRPr>
          </a:p>
          <a:p>
            <a:pPr algn="ctr">
              <a:spcAft>
                <a:spcPts val="0"/>
              </a:spcAft>
            </a:pPr>
            <a:r>
              <a:rPr lang="en-US" altLang="zh-CN" sz="2400" b="1" kern="100" dirty="0">
                <a:solidFill>
                  <a:srgbClr val="405883"/>
                </a:solidFill>
                <a:latin typeface="Times New Roman" panose="02020603050405020304" pitchFamily="18" charset="0"/>
                <a:cs typeface="Times New Roman" panose="02020603050405020304" pitchFamily="18" charset="0"/>
              </a:rPr>
              <a:t>Guns, </a:t>
            </a:r>
            <a:r>
              <a:rPr lang="en-US" altLang="zh-CN" sz="2400" b="1" kern="100" dirty="0" smtClean="0">
                <a:solidFill>
                  <a:srgbClr val="405883"/>
                </a:solidFill>
                <a:latin typeface="Times New Roman" panose="02020603050405020304" pitchFamily="18" charset="0"/>
                <a:cs typeface="Times New Roman" panose="02020603050405020304" pitchFamily="18" charset="0"/>
              </a:rPr>
              <a:t>Ships </a:t>
            </a:r>
            <a:r>
              <a:rPr lang="en-US" altLang="zh-CN" sz="2400" b="1" kern="100" dirty="0">
                <a:solidFill>
                  <a:srgbClr val="405883"/>
                </a:solidFill>
                <a:latin typeface="Times New Roman" panose="02020603050405020304" pitchFamily="18" charset="0"/>
                <a:cs typeface="Times New Roman" panose="02020603050405020304" pitchFamily="18" charset="0"/>
              </a:rPr>
              <a:t>and </a:t>
            </a:r>
            <a:r>
              <a:rPr lang="en-US" altLang="zh-CN" sz="2400" b="1" kern="100" dirty="0" smtClean="0">
                <a:solidFill>
                  <a:srgbClr val="405883"/>
                </a:solidFill>
                <a:latin typeface="Times New Roman" panose="02020603050405020304" pitchFamily="18" charset="0"/>
                <a:cs typeface="Times New Roman" panose="02020603050405020304" pitchFamily="18" charset="0"/>
              </a:rPr>
              <a:t>Rice</a:t>
            </a:r>
            <a:r>
              <a:rPr lang="en-US" altLang="zh-CN" sz="2400" b="1" kern="100" dirty="0">
                <a:solidFill>
                  <a:srgbClr val="405883"/>
                </a:solidFill>
                <a:latin typeface="Times New Roman" panose="02020603050405020304" pitchFamily="18" charset="0"/>
                <a:cs typeface="Times New Roman" panose="02020603050405020304" pitchFamily="18" charset="0"/>
              </a:rPr>
              <a:t>: The Modern China's Treaty </a:t>
            </a:r>
            <a:r>
              <a:rPr lang="en-US" altLang="zh-CN" sz="2400" b="1" kern="100" dirty="0" smtClean="0">
                <a:solidFill>
                  <a:srgbClr val="405883"/>
                </a:solidFill>
                <a:latin typeface="Times New Roman" panose="02020603050405020304" pitchFamily="18" charset="0"/>
                <a:cs typeface="Times New Roman" panose="02020603050405020304" pitchFamily="18" charset="0"/>
              </a:rPr>
              <a:t>Ports and </a:t>
            </a:r>
            <a:r>
              <a:rPr lang="en-US" altLang="zh-CN" sz="2400" b="1" kern="100" dirty="0">
                <a:solidFill>
                  <a:srgbClr val="405883"/>
                </a:solidFill>
                <a:latin typeface="Times New Roman" panose="02020603050405020304" pitchFamily="18" charset="0"/>
                <a:cs typeface="Times New Roman" panose="02020603050405020304" pitchFamily="18" charset="0"/>
              </a:rPr>
              <a:t>Domestic Market Integration</a:t>
            </a:r>
            <a:endParaRPr lang="zh-CN" altLang="zh-CN" sz="2400" b="1" kern="100" dirty="0">
              <a:solidFill>
                <a:srgbClr val="405883"/>
              </a:solidFill>
              <a:latin typeface="Calibri" panose="020F0502020204030204" pitchFamily="34" charset="0"/>
              <a:cs typeface="Times New Roman" panose="02020603050405020304" pitchFamily="18" charset="0"/>
            </a:endParaRPr>
          </a:p>
          <a:p>
            <a:pPr algn="ctr"/>
            <a:endParaRPr lang="en-US" altLang="zh-CN" sz="4800" dirty="0" smtClean="0">
              <a:solidFill>
                <a:srgbClr val="405883"/>
              </a:solidFill>
              <a:latin typeface="方正清刻本悦宋简体" panose="02000000000000000000" pitchFamily="2" charset="-122"/>
              <a:ea typeface="方正清刻本悦宋简体" panose="02000000000000000000" pitchFamily="2" charset="-122"/>
            </a:endParaRPr>
          </a:p>
          <a:p>
            <a:pPr algn="ct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流程图: 过程 3"/>
          <p:cNvSpPr/>
          <p:nvPr/>
        </p:nvSpPr>
        <p:spPr>
          <a:xfrm>
            <a:off x="0" y="0"/>
            <a:ext cx="12192000" cy="746974"/>
          </a:xfrm>
          <a:prstGeom prst="flowChartProcess">
            <a:avLst/>
          </a:prstGeom>
          <a:solidFill>
            <a:srgbClr val="405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cxnSp>
        <p:nvCxnSpPr>
          <p:cNvPr id="9" name="直接连接符 8"/>
          <p:cNvCxnSpPr/>
          <p:nvPr/>
        </p:nvCxnSpPr>
        <p:spPr>
          <a:xfrm>
            <a:off x="0" y="626975"/>
            <a:ext cx="12192000" cy="91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0" y="6248877"/>
            <a:ext cx="12192000" cy="474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6952" y="1056094"/>
            <a:ext cx="8274996" cy="369332"/>
          </a:xfrm>
          <a:prstGeom prst="rect">
            <a:avLst/>
          </a:prstGeom>
          <a:noFill/>
        </p:spPr>
        <p:txBody>
          <a:bodyPr wrap="square" rtlCol="0">
            <a:spAutoFit/>
          </a:bodyPr>
          <a:lstStyle/>
          <a:p>
            <a:r>
              <a:rPr lang="zh-CN" altLang="en-US" dirty="0" smtClean="0">
                <a:solidFill>
                  <a:prstClr val="black"/>
                </a:solidFill>
                <a:latin typeface="微软雅黑" panose="020B0503020204020204" pitchFamily="34" charset="-122"/>
                <a:ea typeface="微软雅黑" panose="020B0503020204020204" pitchFamily="34" charset="-122"/>
              </a:rPr>
              <a:t>被解释变量：各府与其一级邻府（直接接壤的府）每三年的</a:t>
            </a:r>
            <a:r>
              <a:rPr lang="zh-CN" altLang="en-US" b="1" dirty="0" smtClean="0">
                <a:solidFill>
                  <a:prstClr val="black"/>
                </a:solidFill>
                <a:latin typeface="微软雅黑" panose="020B0503020204020204" pitchFamily="34" charset="-122"/>
                <a:ea typeface="微软雅黑" panose="020B0503020204020204" pitchFamily="34" charset="-122"/>
              </a:rPr>
              <a:t>粮食价格</a:t>
            </a:r>
            <a:r>
              <a:rPr lang="zh-CN" altLang="en-US" dirty="0" smtClean="0">
                <a:solidFill>
                  <a:prstClr val="black"/>
                </a:solidFill>
                <a:latin typeface="微软雅黑" panose="020B0503020204020204" pitchFamily="34" charset="-122"/>
                <a:ea typeface="微软雅黑" panose="020B0503020204020204" pitchFamily="34" charset="-122"/>
              </a:rPr>
              <a:t>波动性指标</a:t>
            </a:r>
            <a:endParaRPr lang="zh-CN" altLang="en-US" dirty="0">
              <a:solidFill>
                <a:prstClr val="black"/>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0" name="文本框 9"/>
              <p:cNvSpPr txBox="1"/>
              <p:nvPr/>
            </p:nvSpPr>
            <p:spPr>
              <a:xfrm>
                <a:off x="546952" y="2489987"/>
                <a:ext cx="11245357" cy="3670941"/>
              </a:xfrm>
              <a:prstGeom prst="rect">
                <a:avLst/>
              </a:prstGeom>
              <a:noFill/>
            </p:spPr>
            <p:txBody>
              <a:bodyPr wrap="square" rtlCol="0">
                <a:spAutoFit/>
              </a:bodyPr>
              <a:lstStyle/>
              <a:p>
                <a:pPr>
                  <a:lnSpc>
                    <a:spcPct val="150000"/>
                  </a:lnSpc>
                </a:pPr>
                <a14:m>
                  <m:oMath xmlns:m="http://schemas.openxmlformats.org/officeDocument/2006/math">
                    <m:sSub>
                      <m:sSubPr>
                        <m:ctrlPr>
                          <a:rPr lang="en-US" altLang="zh-CN" i="1" smtClean="0">
                            <a:solidFill>
                              <a:prstClr val="black"/>
                            </a:solidFill>
                            <a:latin typeface="Cambria Math" panose="02040503050406030204" pitchFamily="18" charset="0"/>
                          </a:rPr>
                        </m:ctrlPr>
                      </m:sSubPr>
                      <m:e>
                        <m:r>
                          <a:rPr lang="en-US" altLang="zh-CN" b="0" i="1" smtClean="0">
                            <a:solidFill>
                              <a:prstClr val="black"/>
                            </a:solidFill>
                            <a:latin typeface="Cambria Math" panose="02040503050406030204" pitchFamily="18" charset="0"/>
                          </a:rPr>
                          <m:t>𝑉</m:t>
                        </m:r>
                        <m:r>
                          <a:rPr lang="en-US" altLang="zh-CN" i="1">
                            <a:solidFill>
                              <a:prstClr val="black"/>
                            </a:solidFill>
                            <a:latin typeface="Cambria Math" panose="02040503050406030204" pitchFamily="18" charset="0"/>
                          </a:rPr>
                          <m:t>𝑜𝑙𝑎𝑡𝑖𝑙𝑖𝑡𝑦</m:t>
                        </m:r>
                      </m:e>
                      <m:sub>
                        <m:r>
                          <a:rPr lang="en-US" altLang="zh-CN" i="1">
                            <a:solidFill>
                              <a:prstClr val="black"/>
                            </a:solidFill>
                            <a:latin typeface="Cambria Math" panose="02040503050406030204" pitchFamily="18" charset="0"/>
                          </a:rPr>
                          <m:t>𝑖</m:t>
                        </m:r>
                        <m:r>
                          <a:rPr lang="en-US" altLang="zh-CN" i="1" smtClean="0">
                            <a:solidFill>
                              <a:prstClr val="black"/>
                            </a:solidFill>
                            <a:latin typeface="Cambria Math" panose="02040503050406030204" pitchFamily="18" charset="0"/>
                          </a:rPr>
                          <m:t>,</m:t>
                        </m:r>
                        <m:r>
                          <a:rPr lang="en-US" altLang="zh-CN" i="1">
                            <a:solidFill>
                              <a:prstClr val="black"/>
                            </a:solidFill>
                            <a:latin typeface="Cambria Math" panose="02040503050406030204" pitchFamily="18" charset="0"/>
                          </a:rPr>
                          <m:t>𝑡</m:t>
                        </m:r>
                      </m:sub>
                    </m:sSub>
                  </m:oMath>
                </a14:m>
                <a:r>
                  <a:rPr lang="zh-CN" altLang="en-US" dirty="0" smtClean="0">
                    <a:solidFill>
                      <a:prstClr val="black"/>
                    </a:solidFill>
                    <a:latin typeface="微软雅黑" panose="020B0503020204020204" pitchFamily="34" charset="-122"/>
                    <a:ea typeface="微软雅黑" panose="020B0503020204020204" pitchFamily="34" charset="-122"/>
                  </a:rPr>
                  <a:t> </a:t>
                </a:r>
                <a:r>
                  <a:rPr lang="en-US" altLang="zh-CN" dirty="0" smtClean="0">
                    <a:solidFill>
                      <a:prstClr val="black"/>
                    </a:solidFill>
                    <a:latin typeface="微软雅黑" panose="020B0503020204020204" pitchFamily="34" charset="-122"/>
                    <a:ea typeface="微软雅黑" panose="020B0503020204020204" pitchFamily="34" charset="-122"/>
                  </a:rPr>
                  <a:t>: </a:t>
                </a:r>
                <a:r>
                  <a:rPr lang="en-US" altLang="zh-CN" i="1" dirty="0" err="1" smtClean="0">
                    <a:solidFill>
                      <a:prstClr val="black"/>
                    </a:solidFill>
                    <a:latin typeface="微软雅黑" panose="020B0503020204020204" pitchFamily="34" charset="-122"/>
                    <a:ea typeface="微软雅黑" panose="020B0503020204020204" pitchFamily="34" charset="-122"/>
                  </a:rPr>
                  <a:t>i</a:t>
                </a:r>
                <a:r>
                  <a:rPr lang="en-US" altLang="zh-CN" i="1" dirty="0" smtClean="0">
                    <a:solidFill>
                      <a:prstClr val="black"/>
                    </a:solidFill>
                    <a:latin typeface="微软雅黑" panose="020B0503020204020204" pitchFamily="34" charset="-122"/>
                    <a:ea typeface="微软雅黑" panose="020B0503020204020204" pitchFamily="34" charset="-122"/>
                  </a:rPr>
                  <a:t> </a:t>
                </a:r>
                <a:r>
                  <a:rPr lang="zh-CN" altLang="en-US" dirty="0" smtClean="0">
                    <a:solidFill>
                      <a:prstClr val="black"/>
                    </a:solidFill>
                    <a:latin typeface="微软雅黑" panose="020B0503020204020204" pitchFamily="34" charset="-122"/>
                    <a:ea typeface="微软雅黑" panose="020B0503020204020204" pitchFamily="34" charset="-122"/>
                  </a:rPr>
                  <a:t>府</a:t>
                </a:r>
                <a:r>
                  <a:rPr lang="en-US" altLang="zh-CN" i="1" dirty="0" smtClean="0">
                    <a:solidFill>
                      <a:prstClr val="black"/>
                    </a:solidFill>
                    <a:latin typeface="微软雅黑" panose="020B0503020204020204" pitchFamily="34" charset="-122"/>
                    <a:ea typeface="微软雅黑" panose="020B0503020204020204" pitchFamily="34" charset="-122"/>
                  </a:rPr>
                  <a:t>t </a:t>
                </a:r>
                <a:r>
                  <a:rPr lang="zh-CN" altLang="en-US" dirty="0" smtClean="0">
                    <a:solidFill>
                      <a:prstClr val="black"/>
                    </a:solidFill>
                    <a:latin typeface="微软雅黑" panose="020B0503020204020204" pitchFamily="34" charset="-122"/>
                    <a:ea typeface="微软雅黑" panose="020B0503020204020204" pitchFamily="34" charset="-122"/>
                  </a:rPr>
                  <a:t>期的粮价波动性指标；</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14:m>
                  <m:oMath xmlns:m="http://schemas.openxmlformats.org/officeDocument/2006/math">
                    <m:sSubSup>
                      <m:sSubSupPr>
                        <m:ctrlPr>
                          <a:rPr lang="zh-CN" altLang="zh-CN" i="1" kern="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𝑄</m:t>
                        </m:r>
                      </m:e>
                      <m:sub>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𝑖𝑗</m:t>
                        </m:r>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𝑡</m:t>
                        </m:r>
                      </m:sub>
                      <m:sup>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𝑚</m:t>
                        </m:r>
                      </m:sup>
                    </m:sSubSup>
                    <m:r>
                      <a:rPr lang="en-US" altLang="zh-CN" kern="0">
                        <a:effectLst/>
                        <a:latin typeface="Cambria Math" panose="02040503050406030204" pitchFamily="18" charset="0"/>
                        <a:ea typeface="仿宋" panose="02010609060101010101" pitchFamily="49" charset="-122"/>
                        <a:cs typeface="Times New Roman" panose="02020603050405020304" pitchFamily="18" charset="0"/>
                      </a:rPr>
                      <m:t>=</m:t>
                    </m:r>
                    <m:f>
                      <m:fPr>
                        <m:ctrlPr>
                          <a:rPr lang="zh-CN" altLang="zh-CN" i="1" kern="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ker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𝑝𝑟𝑖𝑐𝑒</m:t>
                            </m:r>
                          </m:e>
                          <m:sub>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𝑗</m:t>
                            </m:r>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𝑡</m:t>
                            </m:r>
                          </m:sub>
                          <m:sup>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𝑚</m:t>
                            </m:r>
                          </m:sup>
                        </m:sSubSup>
                      </m:num>
                      <m:den>
                        <m:sSubSup>
                          <m:sSubSup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𝑝𝑟𝑖𝑐𝑒</m:t>
                            </m:r>
                          </m:e>
                          <m:sub>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m:t>
                            </m:r>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𝑡</m:t>
                            </m:r>
                          </m:sub>
                          <m:sup>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𝑚</m:t>
                            </m:r>
                          </m:sup>
                        </m:sSubSup>
                        <m:r>
                          <a:rPr lang="en-US" altLang="zh-CN">
                            <a:solidFill>
                              <a:srgbClr val="000000"/>
                            </a:solidFill>
                            <a:latin typeface="Cambria Math" panose="02040503050406030204" pitchFamily="18" charset="0"/>
                            <a:ea typeface="仿宋" panose="02010609060101010101" pitchFamily="49" charset="-122"/>
                            <a:cs typeface="Times New Roman" panose="02020603050405020304" pitchFamily="18" charset="0"/>
                          </a:rPr>
                          <m:t> </m:t>
                        </m:r>
                      </m:den>
                    </m:f>
                  </m:oMath>
                </a14:m>
                <a:r>
                  <a:rPr lang="zh-CN" altLang="zh-CN" kern="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表示</a:t>
                </a:r>
                <a:r>
                  <a:rPr lang="en-US" altLang="zh-CN" i="1" dirty="0" err="1" smtClean="0">
                    <a:solidFill>
                      <a:srgbClr val="000000"/>
                    </a:solidFill>
                    <a:latin typeface="微软雅黑" panose="020B0503020204020204" pitchFamily="34" charset="-122"/>
                    <a:ea typeface="微软雅黑" panose="020B0503020204020204" pitchFamily="34" charset="-122"/>
                  </a:rPr>
                  <a:t>i</a:t>
                </a:r>
                <a:r>
                  <a:rPr lang="en-US" altLang="zh-CN" i="1" dirty="0" smtClean="0">
                    <a:solidFill>
                      <a:srgbClr val="000000"/>
                    </a:solidFill>
                    <a:latin typeface="微软雅黑" panose="020B0503020204020204" pitchFamily="34" charset="-122"/>
                    <a:ea typeface="微软雅黑" panose="020B0503020204020204" pitchFamily="34" charset="-122"/>
                  </a:rPr>
                  <a:t> </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府</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与其第</a:t>
                </a:r>
                <a:r>
                  <a:rPr lang="en-US" altLang="zh-CN" i="1" dirty="0" smtClean="0">
                    <a:solidFill>
                      <a:srgbClr val="000000"/>
                    </a:solidFill>
                    <a:latin typeface="微软雅黑" panose="020B0503020204020204" pitchFamily="34" charset="-122"/>
                    <a:ea typeface="微软雅黑" panose="020B0503020204020204" pitchFamily="34" charset="-122"/>
                  </a:rPr>
                  <a:t>j </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个</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邻府在</a:t>
                </a:r>
                <a:r>
                  <a:rPr lang="en-US" altLang="zh-CN" i="1" dirty="0" smtClean="0">
                    <a:solidFill>
                      <a:srgbClr val="000000"/>
                    </a:solidFill>
                    <a:latin typeface="微软雅黑" panose="020B0503020204020204" pitchFamily="34" charset="-122"/>
                    <a:ea typeface="微软雅黑" panose="020B0503020204020204" pitchFamily="34" charset="-122"/>
                  </a:rPr>
                  <a:t>t </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期</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i="1" dirty="0" smtClean="0">
                    <a:solidFill>
                      <a:srgbClr val="000000"/>
                    </a:solidFill>
                    <a:latin typeface="微软雅黑" panose="020B0503020204020204" pitchFamily="34" charset="-122"/>
                    <a:ea typeface="微软雅黑" panose="020B0503020204020204" pitchFamily="34" charset="-122"/>
                  </a:rPr>
                  <a:t>m </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个</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月的粮价</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比值</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14:m>
                  <m:oMath xmlns:m="http://schemas.openxmlformats.org/officeDocument/2006/math">
                    <m:acc>
                      <m:accPr>
                        <m:chr m:val="̅"/>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𝑄</m:t>
                            </m:r>
                          </m:e>
                          <m:sub>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𝑖𝑗</m:t>
                            </m:r>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𝑡</m:t>
                            </m:r>
                          </m:sub>
                        </m:sSub>
                      </m:e>
                    </m:acc>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 =</m:t>
                    </m:r>
                    <m:f>
                      <m:f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limLoc m:val="undOvr"/>
                            <m:supHide m:val="on"/>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𝑚</m:t>
                            </m:r>
                          </m:sub>
                          <m:sup/>
                          <m:e>
                            <m:r>
                              <a:rPr lang="en-US" altLang="zh-CN">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f>
                              <m:fPr>
                                <m:type m:val="skw"/>
                                <m:ctrlPr>
                                  <a:rPr lang="zh-CN" altLang="zh-CN" i="1" kern="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ker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𝑝𝑟𝑖𝑐𝑒</m:t>
                                    </m:r>
                                  </m:e>
                                  <m:sub>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𝑗</m:t>
                                    </m:r>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m:t>
                                    </m:r>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𝑡</m:t>
                                    </m:r>
                                  </m:sub>
                                  <m:sup>
                                    <m:r>
                                      <a:rPr lang="en-US" altLang="zh-CN" i="1" kern="0">
                                        <a:effectLst/>
                                        <a:latin typeface="Cambria Math" panose="02040503050406030204" pitchFamily="18" charset="0"/>
                                        <a:ea typeface="仿宋" panose="02010609060101010101" pitchFamily="49" charset="-122"/>
                                        <a:cs typeface="Times New Roman" panose="02020603050405020304" pitchFamily="18" charset="0"/>
                                      </a:rPr>
                                      <m:t>𝑚</m:t>
                                    </m:r>
                                  </m:sup>
                                </m:sSubSup>
                              </m:num>
                              <m:den>
                                <m:sSubSup>
                                  <m:sSubSup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𝑝𝑟𝑖𝑐𝑒</m:t>
                                    </m:r>
                                  </m:e>
                                  <m:sub>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m:t>
                                    </m:r>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𝑡</m:t>
                                    </m:r>
                                  </m:sub>
                                  <m:sup>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𝑚</m:t>
                                    </m:r>
                                  </m:sup>
                                </m:sSubSup>
                              </m:den>
                            </m:f>
                            <m:r>
                              <a:rPr lang="en-US" altLang="zh-CN">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e>
                        </m:nary>
                      </m:num>
                      <m:den>
                        <m:r>
                          <a:rPr lang="en-US" altLang="zh-CN"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𝑚</m:t>
                        </m:r>
                      </m:den>
                    </m:f>
                  </m:oMath>
                </a14:m>
                <a:r>
                  <a:rPr lang="en-US" altLang="zh-CN" dirty="0">
                    <a:solidFill>
                      <a:srgbClr val="000000"/>
                    </a:solidFill>
                    <a:latin typeface="微软雅黑" panose="020B0503020204020204" pitchFamily="34" charset="-122"/>
                    <a:ea typeface="微软雅黑" panose="020B0503020204020204" pitchFamily="34" charset="-122"/>
                  </a:rPr>
                  <a:t>, </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为</a:t>
                </a:r>
                <a:r>
                  <a:rPr lang="en-US" altLang="zh-CN" i="1" dirty="0" err="1">
                    <a:solidFill>
                      <a:srgbClr val="000000"/>
                    </a:solidFill>
                    <a:latin typeface="微软雅黑" panose="020B0503020204020204" pitchFamily="34" charset="-122"/>
                    <a:ea typeface="微软雅黑" panose="020B0503020204020204" pitchFamily="34" charset="-122"/>
                  </a:rPr>
                  <a:t>i</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i="1" dirty="0" smtClean="0">
                    <a:solidFill>
                      <a:srgbClr val="000000"/>
                    </a:solidFill>
                    <a:latin typeface="微软雅黑" panose="020B0503020204020204" pitchFamily="34" charset="-122"/>
                    <a:ea typeface="微软雅黑" panose="020B0503020204020204" pitchFamily="34" charset="-122"/>
                  </a:rPr>
                  <a:t>j </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两</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府</a:t>
                </a:r>
                <a:r>
                  <a:rPr lang="en-US" altLang="zh-CN" i="1" dirty="0" smtClean="0">
                    <a:solidFill>
                      <a:srgbClr val="000000"/>
                    </a:solidFill>
                    <a:latin typeface="微软雅黑" panose="020B0503020204020204" pitchFamily="34" charset="-122"/>
                    <a:ea typeface="微软雅黑" panose="020B0503020204020204" pitchFamily="34" charset="-122"/>
                  </a:rPr>
                  <a:t>t </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期</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所有月度粮价之比的</a:t>
                </a:r>
                <a:r>
                  <a:rPr lang="zh-CN"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算术平均</a:t>
                </a:r>
                <a:r>
                  <a:rPr lang="zh-CN" altLang="en-US"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lvl="0">
                  <a:lnSpc>
                    <a:spcPct val="150000"/>
                  </a:lnSpc>
                </a:pP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𝑝𝑟𝑖𝑐𝑒</m:t>
                        </m:r>
                      </m:e>
                      <m:sub>
                        <m:r>
                          <a:rPr lang="en-US" altLang="zh-CN" b="0" i="1" smtClean="0">
                            <a:solidFill>
                              <a:prstClr val="black"/>
                            </a:solidFill>
                            <a:latin typeface="Cambria Math" panose="02040503050406030204" pitchFamily="18" charset="0"/>
                          </a:rPr>
                          <m:t>𝑖</m:t>
                        </m:r>
                        <m:r>
                          <a:rPr lang="en-US" altLang="zh-CN" i="1">
                            <a:solidFill>
                              <a:prstClr val="black"/>
                            </a:solidFill>
                            <a:latin typeface="Cambria Math" panose="02040503050406030204" pitchFamily="18" charset="0"/>
                          </a:rPr>
                          <m:t>, </m:t>
                        </m:r>
                        <m:r>
                          <a:rPr lang="en-US" altLang="zh-CN" i="1">
                            <a:solidFill>
                              <a:prstClr val="black"/>
                            </a:solidFill>
                            <a:latin typeface="Cambria Math" panose="02040503050406030204" pitchFamily="18" charset="0"/>
                          </a:rPr>
                          <m:t>𝑡</m:t>
                        </m:r>
                        <m:r>
                          <a:rPr lang="en-US" altLang="zh-CN" i="1">
                            <a:solidFill>
                              <a:prstClr val="black"/>
                            </a:solidFill>
                            <a:latin typeface="Cambria Math" panose="02040503050406030204" pitchFamily="18" charset="0"/>
                          </a:rPr>
                          <m:t>.</m:t>
                        </m:r>
                        <m:r>
                          <a:rPr lang="en-US" altLang="zh-CN" i="1">
                            <a:solidFill>
                              <a:prstClr val="black"/>
                            </a:solidFill>
                            <a:latin typeface="Cambria Math" panose="02040503050406030204" pitchFamily="18" charset="0"/>
                          </a:rPr>
                          <m:t>𝑚</m:t>
                        </m:r>
                      </m:sub>
                    </m:sSub>
                  </m:oMath>
                </a14:m>
                <a:r>
                  <a:rPr lang="zh-CN" altLang="en-US" dirty="0">
                    <a:solidFill>
                      <a:prstClr val="black"/>
                    </a:solidFill>
                    <a:latin typeface="微软雅黑" panose="020B0503020204020204" pitchFamily="34" charset="-122"/>
                    <a:ea typeface="微软雅黑" panose="020B0503020204020204" pitchFamily="34" charset="-122"/>
                  </a:rPr>
                  <a:t> ：</a:t>
                </a:r>
                <a:r>
                  <a:rPr lang="en-US" altLang="zh-CN" i="1" dirty="0" err="1">
                    <a:solidFill>
                      <a:prstClr val="black"/>
                    </a:solidFill>
                    <a:latin typeface="微软雅黑" panose="020B0503020204020204" pitchFamily="34" charset="-122"/>
                    <a:ea typeface="微软雅黑" panose="020B0503020204020204" pitchFamily="34" charset="-122"/>
                  </a:rPr>
                  <a:t>i</a:t>
                </a:r>
                <a:r>
                  <a:rPr lang="en-US" altLang="zh-CN" i="1" dirty="0">
                    <a:solidFill>
                      <a:prstClr val="black"/>
                    </a:solidFill>
                    <a:latin typeface="微软雅黑" panose="020B0503020204020204" pitchFamily="34" charset="-122"/>
                    <a:ea typeface="微软雅黑" panose="020B0503020204020204" pitchFamily="34" charset="-122"/>
                  </a:rPr>
                  <a:t> </a:t>
                </a:r>
                <a:r>
                  <a:rPr lang="zh-CN" altLang="en-US" dirty="0" smtClean="0">
                    <a:solidFill>
                      <a:prstClr val="black"/>
                    </a:solidFill>
                    <a:latin typeface="微软雅黑" panose="020B0503020204020204" pitchFamily="34" charset="-122"/>
                    <a:ea typeface="微软雅黑" panose="020B0503020204020204" pitchFamily="34" charset="-122"/>
                  </a:rPr>
                  <a:t>府</a:t>
                </a:r>
                <a:r>
                  <a:rPr lang="zh-CN" altLang="en-US" dirty="0">
                    <a:solidFill>
                      <a:prstClr val="black"/>
                    </a:solidFill>
                    <a:latin typeface="微软雅黑" panose="020B0503020204020204" pitchFamily="34" charset="-122"/>
                    <a:ea typeface="微软雅黑" panose="020B0503020204020204" pitchFamily="34" charset="-122"/>
                  </a:rPr>
                  <a:t>在</a:t>
                </a:r>
                <a:r>
                  <a:rPr lang="en-US" altLang="zh-CN" i="1" dirty="0">
                    <a:solidFill>
                      <a:prstClr val="black"/>
                    </a:solidFill>
                    <a:latin typeface="微软雅黑" panose="020B0503020204020204" pitchFamily="34" charset="-122"/>
                    <a:ea typeface="微软雅黑" panose="020B0503020204020204" pitchFamily="34" charset="-122"/>
                  </a:rPr>
                  <a:t>t </a:t>
                </a:r>
                <a:r>
                  <a:rPr lang="zh-CN" altLang="en-US" dirty="0">
                    <a:solidFill>
                      <a:prstClr val="black"/>
                    </a:solidFill>
                    <a:latin typeface="微软雅黑" panose="020B0503020204020204" pitchFamily="34" charset="-122"/>
                    <a:ea typeface="微软雅黑" panose="020B0503020204020204" pitchFamily="34" charset="-122"/>
                  </a:rPr>
                  <a:t>期第</a:t>
                </a:r>
                <a:r>
                  <a:rPr lang="en-US" altLang="zh-CN" i="1" dirty="0">
                    <a:solidFill>
                      <a:prstClr val="black"/>
                    </a:solidFill>
                    <a:latin typeface="微软雅黑" panose="020B0503020204020204" pitchFamily="34" charset="-122"/>
                    <a:ea typeface="微软雅黑" panose="020B0503020204020204" pitchFamily="34" charset="-122"/>
                  </a:rPr>
                  <a:t>m </a:t>
                </a:r>
                <a:r>
                  <a:rPr lang="zh-CN" altLang="en-US" dirty="0">
                    <a:solidFill>
                      <a:prstClr val="black"/>
                    </a:solidFill>
                    <a:latin typeface="微软雅黑" panose="020B0503020204020204" pitchFamily="34" charset="-122"/>
                    <a:ea typeface="微软雅黑" panose="020B0503020204020204" pitchFamily="34" charset="-122"/>
                  </a:rPr>
                  <a:t>个月（</a:t>
                </a:r>
                <a:r>
                  <a:rPr lang="en-US" altLang="zh-CN" i="1" dirty="0">
                    <a:solidFill>
                      <a:prstClr val="black"/>
                    </a:solidFill>
                    <a:latin typeface="微软雅黑" panose="020B0503020204020204" pitchFamily="34" charset="-122"/>
                    <a:ea typeface="微软雅黑" panose="020B0503020204020204" pitchFamily="34" charset="-122"/>
                  </a:rPr>
                  <a:t>m</a:t>
                </a:r>
                <a:r>
                  <a:rPr lang="en-US" altLang="zh-CN" dirty="0">
                    <a:solidFill>
                      <a:prstClr val="black"/>
                    </a:solidFill>
                    <a:latin typeface="微软雅黑" panose="020B0503020204020204" pitchFamily="34" charset="-122"/>
                    <a:ea typeface="微软雅黑" panose="020B0503020204020204" pitchFamily="34" charset="-122"/>
                  </a:rPr>
                  <a:t>=1~36</a:t>
                </a:r>
                <a:r>
                  <a:rPr lang="zh-CN" altLang="en-US" dirty="0">
                    <a:solidFill>
                      <a:prstClr val="black"/>
                    </a:solidFill>
                    <a:latin typeface="微软雅黑" panose="020B0503020204020204" pitchFamily="34" charset="-122"/>
                    <a:ea typeface="微软雅黑" panose="020B0503020204020204" pitchFamily="34" charset="-122"/>
                  </a:rPr>
                  <a:t>）的粮价</a:t>
                </a:r>
                <a:r>
                  <a:rPr lang="zh-CN" altLang="en-US" dirty="0" smtClean="0">
                    <a:solidFill>
                      <a:prstClr val="black"/>
                    </a:solidFill>
                    <a:latin typeface="微软雅黑" panose="020B0503020204020204" pitchFamily="34" charset="-122"/>
                    <a:ea typeface="微软雅黑" panose="020B0503020204020204" pitchFamily="34" charset="-122"/>
                  </a:rPr>
                  <a:t>；</a:t>
                </a:r>
                <a:endParaRPr lang="en-US" altLang="zh-CN" i="1" dirty="0" smtClean="0">
                  <a:solidFill>
                    <a:prstClr val="black"/>
                  </a:solidFill>
                  <a:latin typeface="微软雅黑" panose="020B0503020204020204" pitchFamily="34" charset="-122"/>
                  <a:ea typeface="微软雅黑" panose="020B0503020204020204" pitchFamily="34" charset="-122"/>
                </a:endParaRPr>
              </a:p>
              <a:p>
                <a:pPr>
                  <a:lnSpc>
                    <a:spcPct val="150000"/>
                  </a:lnSpc>
                </a:pPr>
                <a14:m>
                  <m:oMath xmlns:m="http://schemas.openxmlformats.org/officeDocument/2006/math">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𝑝𝑟𝑖𝑐𝑒</m:t>
                        </m:r>
                      </m:e>
                      <m:sub>
                        <m:r>
                          <a:rPr lang="en-US" altLang="zh-CN" i="1">
                            <a:solidFill>
                              <a:prstClr val="black"/>
                            </a:solidFill>
                            <a:latin typeface="Cambria Math" panose="02040503050406030204" pitchFamily="18" charset="0"/>
                          </a:rPr>
                          <m:t>𝑗</m:t>
                        </m:r>
                        <m:r>
                          <a:rPr lang="en-US" altLang="zh-CN" i="1">
                            <a:solidFill>
                              <a:prstClr val="black"/>
                            </a:solidFill>
                            <a:latin typeface="Cambria Math" panose="02040503050406030204" pitchFamily="18" charset="0"/>
                          </a:rPr>
                          <m:t>, </m:t>
                        </m:r>
                        <m:r>
                          <a:rPr lang="en-US" altLang="zh-CN" i="1">
                            <a:solidFill>
                              <a:prstClr val="black"/>
                            </a:solidFill>
                            <a:latin typeface="Cambria Math" panose="02040503050406030204" pitchFamily="18" charset="0"/>
                          </a:rPr>
                          <m:t>𝑡</m:t>
                        </m:r>
                        <m:r>
                          <a:rPr lang="en-US" altLang="zh-CN" i="1">
                            <a:solidFill>
                              <a:prstClr val="black"/>
                            </a:solidFill>
                            <a:latin typeface="Cambria Math" panose="02040503050406030204" pitchFamily="18" charset="0"/>
                          </a:rPr>
                          <m:t>.</m:t>
                        </m:r>
                        <m:r>
                          <a:rPr lang="en-US" altLang="zh-CN" i="1">
                            <a:solidFill>
                              <a:prstClr val="black"/>
                            </a:solidFill>
                            <a:latin typeface="Cambria Math" panose="02040503050406030204" pitchFamily="18" charset="0"/>
                          </a:rPr>
                          <m:t>𝑚</m:t>
                        </m:r>
                      </m:sub>
                    </m:sSub>
                  </m:oMath>
                </a14:m>
                <a:r>
                  <a:rPr lang="zh-CN" altLang="en-US" dirty="0" smtClean="0">
                    <a:solidFill>
                      <a:prstClr val="black"/>
                    </a:solidFill>
                    <a:latin typeface="微软雅黑" panose="020B0503020204020204" pitchFamily="34" charset="-122"/>
                    <a:ea typeface="微软雅黑" panose="020B0503020204020204" pitchFamily="34" charset="-122"/>
                  </a:rPr>
                  <a:t> ：</a:t>
                </a:r>
                <a:r>
                  <a:rPr lang="en-US" altLang="zh-CN" i="1" dirty="0" smtClean="0">
                    <a:solidFill>
                      <a:prstClr val="black"/>
                    </a:solidFill>
                    <a:latin typeface="微软雅黑" panose="020B0503020204020204" pitchFamily="34" charset="-122"/>
                    <a:ea typeface="微软雅黑" panose="020B0503020204020204" pitchFamily="34" charset="-122"/>
                  </a:rPr>
                  <a:t>i </a:t>
                </a:r>
                <a:r>
                  <a:rPr lang="zh-CN" altLang="en-US" dirty="0" smtClean="0">
                    <a:solidFill>
                      <a:prstClr val="black"/>
                    </a:solidFill>
                    <a:latin typeface="微软雅黑" panose="020B0503020204020204" pitchFamily="34" charset="-122"/>
                    <a:ea typeface="微软雅黑" panose="020B0503020204020204" pitchFamily="34" charset="-122"/>
                  </a:rPr>
                  <a:t>的第</a:t>
                </a:r>
                <a:r>
                  <a:rPr lang="en-US" altLang="zh-CN" i="1" dirty="0" smtClean="0">
                    <a:solidFill>
                      <a:prstClr val="black"/>
                    </a:solidFill>
                    <a:latin typeface="微软雅黑" panose="020B0503020204020204" pitchFamily="34" charset="-122"/>
                    <a:ea typeface="微软雅黑" panose="020B0503020204020204" pitchFamily="34" charset="-122"/>
                  </a:rPr>
                  <a:t>j </a:t>
                </a:r>
                <a:r>
                  <a:rPr lang="zh-CN" altLang="en-US" dirty="0" smtClean="0">
                    <a:solidFill>
                      <a:prstClr val="black"/>
                    </a:solidFill>
                    <a:latin typeface="微软雅黑" panose="020B0503020204020204" pitchFamily="34" charset="-122"/>
                    <a:ea typeface="微软雅黑" panose="020B0503020204020204" pitchFamily="34" charset="-122"/>
                  </a:rPr>
                  <a:t>个一级邻府在</a:t>
                </a:r>
                <a:r>
                  <a:rPr lang="en-US" altLang="zh-CN" i="1" dirty="0" smtClean="0">
                    <a:solidFill>
                      <a:prstClr val="black"/>
                    </a:solidFill>
                    <a:latin typeface="微软雅黑" panose="020B0503020204020204" pitchFamily="34" charset="-122"/>
                    <a:ea typeface="微软雅黑" panose="020B0503020204020204" pitchFamily="34" charset="-122"/>
                  </a:rPr>
                  <a:t>t </a:t>
                </a:r>
                <a:r>
                  <a:rPr lang="zh-CN" altLang="en-US" dirty="0" smtClean="0">
                    <a:solidFill>
                      <a:prstClr val="black"/>
                    </a:solidFill>
                    <a:latin typeface="微软雅黑" panose="020B0503020204020204" pitchFamily="34" charset="-122"/>
                    <a:ea typeface="微软雅黑" panose="020B0503020204020204" pitchFamily="34" charset="-122"/>
                  </a:rPr>
                  <a:t>期第</a:t>
                </a:r>
                <a:r>
                  <a:rPr lang="en-US" altLang="zh-CN" i="1" dirty="0" smtClean="0">
                    <a:solidFill>
                      <a:prstClr val="black"/>
                    </a:solidFill>
                    <a:latin typeface="微软雅黑" panose="020B0503020204020204" pitchFamily="34" charset="-122"/>
                    <a:ea typeface="微软雅黑" panose="020B0503020204020204" pitchFamily="34" charset="-122"/>
                  </a:rPr>
                  <a:t>m </a:t>
                </a:r>
                <a:r>
                  <a:rPr lang="zh-CN" altLang="en-US" dirty="0" smtClean="0">
                    <a:solidFill>
                      <a:prstClr val="black"/>
                    </a:solidFill>
                    <a:latin typeface="微软雅黑" panose="020B0503020204020204" pitchFamily="34" charset="-122"/>
                    <a:ea typeface="微软雅黑" panose="020B0503020204020204" pitchFamily="34" charset="-122"/>
                  </a:rPr>
                  <a:t>个月（</a:t>
                </a:r>
                <a:r>
                  <a:rPr lang="en-US" altLang="zh-CN" i="1" dirty="0" smtClean="0">
                    <a:solidFill>
                      <a:prstClr val="black"/>
                    </a:solidFill>
                    <a:latin typeface="微软雅黑" panose="020B0503020204020204" pitchFamily="34" charset="-122"/>
                    <a:ea typeface="微软雅黑" panose="020B0503020204020204" pitchFamily="34" charset="-122"/>
                  </a:rPr>
                  <a:t>m</a:t>
                </a:r>
                <a:r>
                  <a:rPr lang="en-US" altLang="zh-CN" dirty="0" smtClean="0">
                    <a:solidFill>
                      <a:prstClr val="black"/>
                    </a:solidFill>
                    <a:latin typeface="微软雅黑" panose="020B0503020204020204" pitchFamily="34" charset="-122"/>
                    <a:ea typeface="微软雅黑" panose="020B0503020204020204" pitchFamily="34" charset="-122"/>
                  </a:rPr>
                  <a:t>=1~36</a:t>
                </a:r>
                <a:r>
                  <a:rPr lang="zh-CN" altLang="en-US" dirty="0" smtClean="0">
                    <a:solidFill>
                      <a:prstClr val="black"/>
                    </a:solidFill>
                    <a:latin typeface="微软雅黑" panose="020B0503020204020204" pitchFamily="34" charset="-122"/>
                    <a:ea typeface="微软雅黑" panose="020B0503020204020204" pitchFamily="34" charset="-122"/>
                  </a:rPr>
                  <a:t>）的粮价；</a:t>
                </a:r>
                <a:r>
                  <a:rPr lang="en-US" altLang="zh-CN" dirty="0" smtClean="0">
                    <a:solidFill>
                      <a:prstClr val="black"/>
                    </a:solidFill>
                    <a:latin typeface="微软雅黑" panose="020B0503020204020204" pitchFamily="34" charset="-122"/>
                    <a:ea typeface="微软雅黑" panose="020B0503020204020204" pitchFamily="34" charset="-122"/>
                  </a:rPr>
                  <a:t>J(</a:t>
                </a:r>
                <a:r>
                  <a:rPr lang="en-US" altLang="zh-CN" dirty="0" err="1" smtClean="0">
                    <a:solidFill>
                      <a:prstClr val="black"/>
                    </a:solidFill>
                    <a:latin typeface="微软雅黑" panose="020B0503020204020204" pitchFamily="34" charset="-122"/>
                    <a:ea typeface="微软雅黑" panose="020B0503020204020204" pitchFamily="34" charset="-122"/>
                  </a:rPr>
                  <a:t>i</a:t>
                </a:r>
                <a:r>
                  <a:rPr lang="en-US" altLang="zh-CN" dirty="0" smtClean="0">
                    <a:solidFill>
                      <a:prstClr val="black"/>
                    </a:solidFill>
                    <a:latin typeface="微软雅黑" panose="020B0503020204020204" pitchFamily="34" charset="-122"/>
                    <a:ea typeface="微软雅黑" panose="020B0503020204020204" pitchFamily="34" charset="-122"/>
                  </a:rPr>
                  <a:t>): </a:t>
                </a:r>
                <a:r>
                  <a:rPr lang="en-US" altLang="zh-CN" dirty="0" err="1" smtClean="0">
                    <a:solidFill>
                      <a:prstClr val="black"/>
                    </a:solidFill>
                    <a:latin typeface="微软雅黑" panose="020B0503020204020204" pitchFamily="34" charset="-122"/>
                    <a:ea typeface="微软雅黑" panose="020B0503020204020204" pitchFamily="34" charset="-122"/>
                  </a:rPr>
                  <a:t>i</a:t>
                </a:r>
                <a:r>
                  <a:rPr lang="zh-CN" altLang="en-US" dirty="0" smtClean="0">
                    <a:solidFill>
                      <a:prstClr val="black"/>
                    </a:solidFill>
                    <a:latin typeface="微软雅黑" panose="020B0503020204020204" pitchFamily="34" charset="-122"/>
                    <a:ea typeface="微软雅黑" panose="020B0503020204020204" pitchFamily="34" charset="-122"/>
                  </a:rPr>
                  <a:t>府的一级邻府数量</a:t>
                </a:r>
                <a:endParaRPr lang="en-US" altLang="zh-CN" dirty="0" smtClean="0">
                  <a:solidFill>
                    <a:prstClr val="black"/>
                  </a:solidFill>
                  <a:latin typeface="微软雅黑" panose="020B0503020204020204" pitchFamily="34" charset="-122"/>
                  <a:ea typeface="微软雅黑" panose="020B0503020204020204" pitchFamily="34" charset="-122"/>
                </a:endParaRPr>
              </a:p>
              <a:p>
                <a:pPr>
                  <a:lnSpc>
                    <a:spcPct val="150000"/>
                  </a:lnSpc>
                </a:pPr>
                <a14:m>
                  <m:oMath xmlns:m="http://schemas.openxmlformats.org/officeDocument/2006/math">
                    <m:sSub>
                      <m:sSubPr>
                        <m:ctrlPr>
                          <a:rPr lang="en-US" altLang="zh-CN" b="1" i="1">
                            <a:solidFill>
                              <a:prstClr val="black"/>
                            </a:solidFill>
                            <a:latin typeface="Cambria Math" panose="02040503050406030204" pitchFamily="18" charset="0"/>
                          </a:rPr>
                        </m:ctrlPr>
                      </m:sSubPr>
                      <m:e>
                        <m:r>
                          <a:rPr lang="en-US" altLang="zh-CN" b="1" i="1">
                            <a:solidFill>
                              <a:prstClr val="black"/>
                            </a:solidFill>
                            <a:latin typeface="Cambria Math" panose="02040503050406030204" pitchFamily="18" charset="0"/>
                          </a:rPr>
                          <m:t>𝑽𝒐𝒍𝒂𝒕𝒊𝒍𝒊𝒕𝒚</m:t>
                        </m:r>
                      </m:e>
                      <m:sub>
                        <m:r>
                          <a:rPr lang="en-US" altLang="zh-CN" b="1" i="1">
                            <a:solidFill>
                              <a:prstClr val="black"/>
                            </a:solidFill>
                            <a:latin typeface="Cambria Math" panose="02040503050406030204" pitchFamily="18" charset="0"/>
                          </a:rPr>
                          <m:t>𝒊</m:t>
                        </m:r>
                        <m:r>
                          <a:rPr lang="en-US" altLang="zh-CN" b="1" i="1">
                            <a:solidFill>
                              <a:prstClr val="black"/>
                            </a:solidFill>
                            <a:latin typeface="Cambria Math" panose="02040503050406030204" pitchFamily="18" charset="0"/>
                          </a:rPr>
                          <m:t>,</m:t>
                        </m:r>
                        <m:r>
                          <a:rPr lang="en-US" altLang="zh-CN" b="1" i="1">
                            <a:solidFill>
                              <a:prstClr val="black"/>
                            </a:solidFill>
                            <a:latin typeface="Cambria Math" panose="02040503050406030204" pitchFamily="18" charset="0"/>
                          </a:rPr>
                          <m:t>𝒕</m:t>
                        </m:r>
                      </m:sub>
                    </m:sSub>
                  </m:oMath>
                </a14:m>
                <a:r>
                  <a:rPr lang="zh-CN" altLang="en-US" b="1" dirty="0" smtClean="0">
                    <a:solidFill>
                      <a:prstClr val="black"/>
                    </a:solidFill>
                    <a:latin typeface="微软雅黑" panose="020B0503020204020204" pitchFamily="34" charset="-122"/>
                    <a:ea typeface="微软雅黑" panose="020B0503020204020204" pitchFamily="34" charset="-122"/>
                  </a:rPr>
                  <a:t>值越小，则</a:t>
                </a:r>
                <a:r>
                  <a:rPr lang="en-US" altLang="zh-CN" b="1" i="1" dirty="0" err="1" smtClean="0">
                    <a:solidFill>
                      <a:prstClr val="black"/>
                    </a:solidFill>
                    <a:latin typeface="微软雅黑" panose="020B0503020204020204" pitchFamily="34" charset="-122"/>
                    <a:ea typeface="微软雅黑" panose="020B0503020204020204" pitchFamily="34" charset="-122"/>
                  </a:rPr>
                  <a:t>i</a:t>
                </a:r>
                <a:r>
                  <a:rPr lang="en-US" altLang="zh-CN" b="1" i="1" dirty="0" smtClean="0">
                    <a:solidFill>
                      <a:prstClr val="black"/>
                    </a:solidFill>
                    <a:latin typeface="微软雅黑" panose="020B0503020204020204" pitchFamily="34" charset="-122"/>
                    <a:ea typeface="微软雅黑" panose="020B0503020204020204" pitchFamily="34" charset="-122"/>
                  </a:rPr>
                  <a:t> </a:t>
                </a:r>
                <a:r>
                  <a:rPr lang="zh-CN" altLang="en-US" b="1" dirty="0" smtClean="0">
                    <a:solidFill>
                      <a:prstClr val="black"/>
                    </a:solidFill>
                    <a:latin typeface="微软雅黑" panose="020B0503020204020204" pitchFamily="34" charset="-122"/>
                    <a:ea typeface="微软雅黑" panose="020B0503020204020204" pitchFamily="34" charset="-122"/>
                  </a:rPr>
                  <a:t>府</a:t>
                </a:r>
                <a:r>
                  <a:rPr lang="en-US" altLang="zh-CN" b="1" i="1" dirty="0" smtClean="0">
                    <a:solidFill>
                      <a:prstClr val="black"/>
                    </a:solidFill>
                    <a:latin typeface="微软雅黑" panose="020B0503020204020204" pitchFamily="34" charset="-122"/>
                    <a:ea typeface="微软雅黑" panose="020B0503020204020204" pitchFamily="34" charset="-122"/>
                  </a:rPr>
                  <a:t>t</a:t>
                </a:r>
                <a:r>
                  <a:rPr lang="en-US" altLang="zh-CN" b="1" dirty="0" smtClean="0">
                    <a:solidFill>
                      <a:prstClr val="black"/>
                    </a:solidFill>
                    <a:latin typeface="微软雅黑" panose="020B0503020204020204" pitchFamily="34" charset="-122"/>
                    <a:ea typeface="微软雅黑" panose="020B0503020204020204" pitchFamily="34" charset="-122"/>
                  </a:rPr>
                  <a:t> </a:t>
                </a:r>
                <a:r>
                  <a:rPr lang="zh-CN" altLang="en-US" b="1" dirty="0" smtClean="0">
                    <a:solidFill>
                      <a:prstClr val="black"/>
                    </a:solidFill>
                    <a:latin typeface="微软雅黑" panose="020B0503020204020204" pitchFamily="34" charset="-122"/>
                    <a:ea typeface="微软雅黑" panose="020B0503020204020204" pitchFamily="34" charset="-122"/>
                  </a:rPr>
                  <a:t>期与周边市场的整合程度越高</a:t>
                </a:r>
                <a:r>
                  <a:rPr lang="zh-CN" altLang="en-US" b="1" dirty="0" smtClean="0">
                    <a:solidFill>
                      <a:prstClr val="black"/>
                    </a:solidFill>
                    <a:latin typeface="微软雅黑" panose="020B0503020204020204" pitchFamily="34" charset="-122"/>
                    <a:ea typeface="微软雅黑" panose="020B0503020204020204" pitchFamily="34" charset="-122"/>
                  </a:rPr>
                  <a:t>。</a:t>
                </a:r>
                <a:endParaRPr lang="zh-CN" altLang="en-US" sz="2000" dirty="0">
                  <a:solidFill>
                    <a:prstClr val="black"/>
                  </a:solidFill>
                </a:endParaRPr>
              </a:p>
            </p:txBody>
          </p:sp>
        </mc:Choice>
        <mc:Fallback>
          <p:sp>
            <p:nvSpPr>
              <p:cNvPr id="10" name="文本框 9"/>
              <p:cNvSpPr txBox="1">
                <a:spLocks noRot="1" noChangeAspect="1" noMove="1" noResize="1" noEditPoints="1" noAdjustHandles="1" noChangeArrowheads="1" noChangeShapeType="1" noTextEdit="1"/>
              </p:cNvSpPr>
              <p:nvPr/>
            </p:nvSpPr>
            <p:spPr>
              <a:xfrm>
                <a:off x="546952" y="2489987"/>
                <a:ext cx="11245357" cy="3670941"/>
              </a:xfrm>
              <a:prstGeom prst="rect">
                <a:avLst/>
              </a:prstGeom>
              <a:blipFill rotWithShape="0">
                <a:blip r:embed="rId1"/>
                <a:stretch>
                  <a:fillRect l="-217" b="-166"/>
                </a:stretch>
              </a:blipFill>
            </p:spPr>
            <p:txBody>
              <a:bodyPr/>
              <a:lstStyle/>
              <a:p>
                <a:r>
                  <a:rPr lang="zh-CN" altLang="en-US">
                    <a:noFill/>
                  </a:rPr>
                  <a:t> </a:t>
                </a:r>
                <a:endParaRPr lang="zh-CN" altLang="en-US">
                  <a:noFill/>
                </a:endParaRPr>
              </a:p>
            </p:txBody>
          </p:sp>
        </mc:Fallback>
      </mc:AlternateContent>
      <p:sp>
        <p:nvSpPr>
          <p:cNvPr id="9" name="矩形 8"/>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文本框 10"/>
          <p:cNvSpPr txBox="1"/>
          <p:nvPr/>
        </p:nvSpPr>
        <p:spPr>
          <a:xfrm>
            <a:off x="484100" y="30045"/>
            <a:ext cx="11650235" cy="646331"/>
          </a:xfrm>
          <a:prstGeom prst="rect">
            <a:avLst/>
          </a:prstGeom>
          <a:noFill/>
        </p:spPr>
        <p:txBody>
          <a:bodyPr wrap="square" rtlCol="0">
            <a:spAutoFit/>
          </a:bodyPr>
          <a:lstStyle/>
          <a:p>
            <a:r>
              <a:rPr lang="en-US" altLang="zh-CN"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 Data and Methodology</a:t>
            </a:r>
            <a:r>
              <a:rPr lang="en-US" altLang="zh-CN" sz="2400" dirty="0" smtClean="0">
                <a:solidFill>
                  <a:schemeClr val="bg2"/>
                </a:solidFill>
              </a:rPr>
              <a:t>(Fan </a:t>
            </a:r>
            <a:r>
              <a:rPr lang="en-US" altLang="zh-CN" sz="2400" dirty="0">
                <a:solidFill>
                  <a:schemeClr val="bg2"/>
                </a:solidFill>
              </a:rPr>
              <a:t>and Wei</a:t>
            </a:r>
            <a:r>
              <a:rPr lang="zh-CN" altLang="zh-CN" sz="2400" dirty="0">
                <a:solidFill>
                  <a:schemeClr val="bg2"/>
                </a:solidFill>
              </a:rPr>
              <a:t>，</a:t>
            </a:r>
            <a:r>
              <a:rPr lang="en-US" altLang="zh-CN" sz="2400" dirty="0">
                <a:solidFill>
                  <a:schemeClr val="bg2"/>
                </a:solidFill>
              </a:rPr>
              <a:t>2006</a:t>
            </a:r>
            <a:r>
              <a:rPr lang="zh-CN" altLang="zh-CN" sz="2400" dirty="0">
                <a:solidFill>
                  <a:schemeClr val="bg2"/>
                </a:solidFill>
              </a:rPr>
              <a:t>；</a:t>
            </a:r>
            <a:r>
              <a:rPr lang="en-US" altLang="zh-CN" sz="2400" dirty="0">
                <a:solidFill>
                  <a:schemeClr val="bg2"/>
                </a:solidFill>
              </a:rPr>
              <a:t>Parsley and Wei, </a:t>
            </a:r>
            <a:r>
              <a:rPr lang="en-US" altLang="zh-CN" sz="2400" dirty="0" smtClean="0">
                <a:solidFill>
                  <a:schemeClr val="bg2"/>
                </a:solidFill>
              </a:rPr>
              <a:t>2001)</a:t>
            </a:r>
            <a:endParaRPr lang="zh-CN" altLang="en-US" sz="3600" dirty="0">
              <a:solidFill>
                <a:schemeClr val="bg2"/>
              </a:solidFill>
              <a:latin typeface="华文中宋" panose="02010600040101010101" pitchFamily="2" charset="-122"/>
              <a:ea typeface="华文中宋" panose="0201060004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矩形 2"/>
              <p:cNvSpPr/>
              <p:nvPr/>
            </p:nvSpPr>
            <p:spPr>
              <a:xfrm>
                <a:off x="2826156" y="1558394"/>
                <a:ext cx="7076969" cy="595163"/>
              </a:xfrm>
              <a:prstGeom prst="rect">
                <a:avLst/>
              </a:prstGeom>
            </p:spPr>
            <p:txBody>
              <a:bodyPr wrap="square">
                <a:spAutoFit/>
              </a:bodyPr>
              <a:lstStyle/>
              <a:p>
                <a14:m>
                  <m:oMath xmlns:m="http://schemas.openxmlformats.org/officeDocument/2006/math">
                    <m:sSub>
                      <m:sSubPr>
                        <m:ctrlPr>
                          <a:rPr lang="zh-CN" altLang="zh-CN"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𝑉𝑜𝑙𝑎𝑡𝑖𝑙𝑖𝑡𝑦</m:t>
                        </m:r>
                      </m:e>
                      <m:sub>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𝑡</m:t>
                        </m:r>
                      </m:sub>
                    </m:sSub>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𝑠𝑡𝑎𝑛𝑑𝑎𝑟𝑑</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 </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𝑑𝑒𝑣𝑖𝑎𝑡𝑖𝑜𝑛</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 </m:t>
                    </m:r>
                    <m:sSubSup>
                      <m:sSubSupPr>
                        <m:ctrlPr>
                          <a:rPr lang="zh-CN" altLang="zh-CN"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𝑄</m:t>
                        </m:r>
                      </m:e>
                      <m:sub>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𝑖𝑗</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𝑡</m:t>
                        </m:r>
                      </m:sub>
                      <m:sup>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𝑚</m:t>
                        </m:r>
                      </m:sup>
                    </m:sSubSup>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acc>
                      <m:accPr>
                        <m:chr m:val="̅"/>
                        <m:ctrlPr>
                          <a:rPr lang="zh-CN" altLang="zh-CN"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3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𝑄</m:t>
                            </m:r>
                          </m:e>
                          <m:sub>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𝑖𝑗</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𝑡</m:t>
                            </m:r>
                          </m:sub>
                        </m:sSub>
                      </m:e>
                    </m:acc>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 ),    </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𝑗</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=1,</m:t>
                    </m:r>
                    <m:r>
                      <a:rPr lang="en-US" altLang="zh-CN" sz="1600">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𝐽</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𝑖</m:t>
                    </m:r>
                    <m:r>
                      <a:rPr lang="en-US" altLang="zh-CN" sz="1600" i="1">
                        <a:solidFill>
                          <a:srgbClr val="000000"/>
                        </a:solidFill>
                        <a:latin typeface="Cambria Math" panose="02040503050406030204" pitchFamily="18" charset="0"/>
                        <a:ea typeface="仿宋" panose="02010609060101010101" pitchFamily="49" charset="-122"/>
                        <a:cs typeface="Times New Roman" panose="02020603050405020304" pitchFamily="18" charset="0"/>
                      </a:rPr>
                      <m:t>)</m:t>
                    </m:r>
                  </m:oMath>
                </a14:m>
                <a:r>
                  <a:rPr lang="en-US" altLang="zh-CN" sz="1600" dirty="0">
                    <a:solidFill>
                      <a:srgbClr val="000000"/>
                    </a:solidFill>
                    <a:latin typeface="Times New Roman" panose="02020603050405020304" pitchFamily="18" charset="0"/>
                    <a:ea typeface="仿宋" panose="02010609060101010101" pitchFamily="49" charset="-122"/>
                  </a:rPr>
                  <a:t> </a:t>
                </a:r>
                <a:endParaRPr lang="zh-CN" altLang="en-US" sz="3200" dirty="0"/>
              </a:p>
            </p:txBody>
          </p:sp>
        </mc:Choice>
        <mc:Fallback>
          <p:sp>
            <p:nvSpPr>
              <p:cNvPr id="3" name="矩形 2"/>
              <p:cNvSpPr>
                <a:spLocks noRot="1" noChangeAspect="1" noMove="1" noResize="1" noEditPoints="1" noAdjustHandles="1" noChangeArrowheads="1" noChangeShapeType="1" noTextEdit="1"/>
              </p:cNvSpPr>
              <p:nvPr/>
            </p:nvSpPr>
            <p:spPr>
              <a:xfrm>
                <a:off x="2826156" y="1558394"/>
                <a:ext cx="7076969" cy="595163"/>
              </a:xfrm>
              <a:prstGeom prst="rect">
                <a:avLst/>
              </a:prstGeom>
              <a:blipFill rotWithShape="0">
                <a:blip r:embed="rId2"/>
                <a:stretch>
                  <a:fillRect/>
                </a:stretch>
              </a:blipFill>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9314" y="888355"/>
            <a:ext cx="8274996" cy="369332"/>
          </a:xfrm>
          <a:prstGeom prst="rect">
            <a:avLst/>
          </a:prstGeom>
          <a:noFill/>
        </p:spPr>
        <p:txBody>
          <a:bodyPr wrap="square" rtlCol="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变量描述性统计：</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9" name="矩形 8"/>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文本框 10"/>
          <p:cNvSpPr txBox="1"/>
          <p:nvPr/>
        </p:nvSpPr>
        <p:spPr>
          <a:xfrm>
            <a:off x="348176" y="26525"/>
            <a:ext cx="7263586" cy="646331"/>
          </a:xfrm>
          <a:prstGeom prst="rect">
            <a:avLst/>
          </a:prstGeom>
          <a:noFill/>
        </p:spPr>
        <p:txBody>
          <a:bodyPr wrap="square" rtlCol="0">
            <a:spAutoFit/>
          </a:bodyPr>
          <a:lstStyle/>
          <a:p>
            <a:r>
              <a:rPr lang="en-US" altLang="zh-CN"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 Data and </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Methodology</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1112109" y="1696034"/>
          <a:ext cx="9967782" cy="3758144"/>
        </p:xfrm>
        <a:graphic>
          <a:graphicData uri="http://schemas.openxmlformats.org/drawingml/2006/table">
            <a:tbl>
              <a:tblPr firstRow="1" firstCol="1" bandRow="1"/>
              <a:tblGrid>
                <a:gridCol w="1397194"/>
                <a:gridCol w="2952383"/>
                <a:gridCol w="773464"/>
                <a:gridCol w="1241571"/>
                <a:gridCol w="1241571"/>
                <a:gridCol w="1241571"/>
                <a:gridCol w="1120028"/>
              </a:tblGrid>
              <a:tr h="186665">
                <a:tc>
                  <a:txBody>
                    <a:bodyPr/>
                    <a:lstStyle/>
                    <a:p>
                      <a:pPr algn="l">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定义</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样本数</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均值</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标准差</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最小值</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最大值</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65">
                <a:tc gridSpan="7">
                  <a:txBody>
                    <a:bodyPr/>
                    <a:lstStyle/>
                    <a:p>
                      <a:pPr algn="l">
                        <a:spcAft>
                          <a:spcPts val="0"/>
                        </a:spcAft>
                      </a:pPr>
                      <a:r>
                        <a:rPr lang="zh-CN" sz="1200" b="1" kern="0" dirty="0">
                          <a:effectLst/>
                          <a:latin typeface="Times New Roman" panose="02020603050405020304" pitchFamily="18" charset="0"/>
                          <a:ea typeface="微软雅黑" panose="020B0503020204020204" pitchFamily="34" charset="-122"/>
                          <a:cs typeface="Times New Roman" panose="02020603050405020304" pitchFamily="18" charset="0"/>
                        </a:rPr>
                        <a:t>核心变量</a:t>
                      </a:r>
                      <a:endParaRPr lang="zh-CN" sz="1200" b="1"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r>
              <a:tr h="196041">
                <a:tc>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a:noFill/>
                    </a:lnB>
                    <a:blipFill rotWithShape="0">
                      <a:blip r:embed="rId1"/>
                      <a:stretch>
                        <a:fillRect t="-215625" r="-615284" b="-1684375"/>
                      </a:stretch>
                    </a:blipFill>
                  </a:tcPr>
                </a:tc>
                <a:tc>
                  <a:txBody>
                    <a:bodyPr/>
                    <a:lstStyle/>
                    <a:p>
                      <a:pPr algn="l">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府</a:t>
                      </a: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1200" kern="0">
                          <a:effectLst/>
                          <a:latin typeface="Times New Roman" panose="02020603050405020304" pitchFamily="18" charset="0"/>
                          <a:ea typeface="微软雅黑" panose="020B0503020204020204" pitchFamily="34" charset="-122"/>
                          <a:cs typeface="Times New Roman" panose="02020603050405020304" pitchFamily="18" charset="0"/>
                        </a:rPr>
                        <a:t>期与邻府的市场整合度</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2778</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0.0538</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0.0411</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dirty="0" smtClean="0">
                          <a:effectLst/>
                          <a:latin typeface="Times New Roman" panose="02020603050405020304" pitchFamily="18" charset="0"/>
                          <a:ea typeface="微软雅黑" panose="020B0503020204020204" pitchFamily="34" charset="-122"/>
                          <a:cs typeface="Times New Roman" panose="02020603050405020304" pitchFamily="18" charset="0"/>
                        </a:rPr>
                        <a:t>      0.0020</a:t>
                      </a: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0.2970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44033">
                <a:tc>
                  <a:txBody>
                    <a:bodyPr/>
                    <a:lstStyle/>
                    <a:p>
                      <a:endParaRPr lang="zh-CN"/>
                    </a:p>
                  </a:txBody>
                  <a:tcPr marL="68580" marR="68580" marT="0" marB="0">
                    <a:lnL>
                      <a:noFill/>
                    </a:lnL>
                    <a:lnR>
                      <a:noFill/>
                    </a:lnR>
                    <a:lnT>
                      <a:noFill/>
                    </a:lnT>
                    <a:lnB>
                      <a:noFill/>
                    </a:lnB>
                    <a:blipFill rotWithShape="0">
                      <a:blip r:embed="rId1"/>
                      <a:stretch>
                        <a:fillRect t="-246341" r="-615284" b="-1214634"/>
                      </a:stretch>
                    </a:blipFill>
                  </a:tcPr>
                </a:tc>
                <a:tc>
                  <a:txBody>
                    <a:bodyPr/>
                    <a:lstStyle/>
                    <a:p>
                      <a:pPr algn="l">
                        <a:spcAft>
                          <a:spcPts val="0"/>
                        </a:spcAft>
                      </a:pP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距</a:t>
                      </a: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府最近的口岸截至</a:t>
                      </a: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期是否已</a:t>
                      </a:r>
                      <a:r>
                        <a:rPr lang="zh-CN" sz="1200" kern="0" dirty="0" smtClean="0">
                          <a:effectLst/>
                          <a:latin typeface="Times New Roman" panose="02020603050405020304" pitchFamily="18" charset="0"/>
                          <a:ea typeface="微软雅黑" panose="020B0503020204020204" pitchFamily="34" charset="-122"/>
                          <a:cs typeface="Times New Roman" panose="02020603050405020304" pitchFamily="18" charset="0"/>
                        </a:rPr>
                        <a:t>开埠</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2778</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0.3970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0.4894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365760">
                <a:tc>
                  <a:txBody>
                    <a:bodyPr/>
                    <a:lstStyle/>
                    <a:p>
                      <a:endParaRPr lang="zh-CN"/>
                    </a:p>
                  </a:txBody>
                  <a:tcPr marL="68580" marR="68580" marT="0" marB="0">
                    <a:lnL>
                      <a:noFill/>
                    </a:lnL>
                    <a:lnR>
                      <a:noFill/>
                    </a:lnR>
                    <a:lnT>
                      <a:noFill/>
                    </a:lnT>
                    <a:lnB w="12700" cap="flat" cmpd="sng" algn="ctr">
                      <a:solidFill>
                        <a:srgbClr val="000000"/>
                      </a:solidFill>
                      <a:prstDash val="solid"/>
                      <a:round/>
                      <a:headEnd type="none" w="med" len="med"/>
                      <a:tailEnd type="none" w="med" len="med"/>
                    </a:lnB>
                    <a:blipFill rotWithShape="0">
                      <a:blip r:embed="rId1"/>
                      <a:stretch>
                        <a:fillRect t="-236667" r="-615284" b="-730000"/>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府到最近口岸的驿路距离（单位：</a:t>
                      </a: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km</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187.6168</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167.5053</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4.1406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652.6021</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186665">
                <a:tc gridSpan="7">
                  <a:txBody>
                    <a:bodyPr/>
                    <a:lstStyle/>
                    <a:p>
                      <a:pPr algn="l">
                        <a:spcAft>
                          <a:spcPts val="0"/>
                        </a:spcAft>
                      </a:pPr>
                      <a:r>
                        <a:rPr lang="zh-CN" sz="1200" b="1"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控制变量</a:t>
                      </a:r>
                      <a:endParaRPr lang="zh-CN" sz="1200" b="1"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r>
              <a:tr h="225034">
                <a:tc>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a:noFill/>
                    </a:lnB>
                    <a:blipFill rotWithShape="0">
                      <a:blip r:embed="rId1"/>
                      <a:stretch>
                        <a:fillRect t="-627027" r="-615284" b="-1002703"/>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府与其一级邻府是否全部属于同一</a:t>
                      </a:r>
                      <a:r>
                        <a:rPr lang="zh-CN" sz="1200" kern="0" dirty="0" smtClean="0">
                          <a:effectLst/>
                          <a:latin typeface="Times New Roman" panose="02020603050405020304" pitchFamily="18" charset="0"/>
                          <a:ea typeface="微软雅黑" panose="020B0503020204020204" pitchFamily="34" charset="-122"/>
                          <a:cs typeface="Times New Roman" panose="02020603050405020304" pitchFamily="18" charset="0"/>
                        </a:rPr>
                        <a:t>省份</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0.3081</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0.4618</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94961">
                <a:tc>
                  <a:txBody>
                    <a:bodyPr/>
                    <a:lstStyle/>
                    <a:p>
                      <a:endParaRPr lang="zh-CN"/>
                    </a:p>
                  </a:txBody>
                  <a:tcPr marL="68580" marR="68580" marT="0" marB="0">
                    <a:lnL>
                      <a:noFill/>
                    </a:lnL>
                    <a:lnR>
                      <a:noFill/>
                    </a:lnR>
                    <a:lnT>
                      <a:noFill/>
                    </a:lnT>
                    <a:lnB>
                      <a:noFill/>
                    </a:lnB>
                    <a:blipFill rotWithShape="0">
                      <a:blip r:embed="rId1"/>
                      <a:stretch>
                        <a:fillRect t="-840625" r="-615284" b="-1059375"/>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a:t>
                      </a: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期爆发的战役次数</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2778</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0.1681</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0.5079</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5</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194961">
                <a:tc>
                  <a:txBody>
                    <a:bodyPr/>
                    <a:lstStyle/>
                    <a:p>
                      <a:endParaRPr lang="zh-CN"/>
                    </a:p>
                  </a:txBody>
                  <a:tcPr marL="68580" marR="68580" marT="0" marB="0">
                    <a:lnL>
                      <a:noFill/>
                    </a:lnL>
                    <a:lnR>
                      <a:noFill/>
                    </a:lnR>
                    <a:lnT>
                      <a:noFill/>
                    </a:lnT>
                    <a:lnB>
                      <a:noFill/>
                    </a:lnB>
                    <a:blipFill rotWithShape="0">
                      <a:blip r:embed="rId1"/>
                      <a:stretch>
                        <a:fillRect t="-940625" r="-615284" b="-959375"/>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a:t>
                      </a: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t</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期发生的自然灾害次数</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2778</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0.2765</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0.6316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6</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186665">
                <a:tc>
                  <a:txBody>
                    <a:bodyPr/>
                    <a:lstStyle/>
                    <a:p>
                      <a:endParaRPr lang="zh-CN"/>
                    </a:p>
                  </a:txBody>
                  <a:tcPr marL="68580" marR="68580" marT="0" marB="0">
                    <a:lnL>
                      <a:noFill/>
                    </a:lnL>
                    <a:lnR>
                      <a:noFill/>
                    </a:lnR>
                    <a:lnT>
                      <a:noFill/>
                    </a:lnT>
                    <a:lnB>
                      <a:noFill/>
                    </a:lnB>
                    <a:blipFill rotWithShape="0">
                      <a:blip r:embed="rId1"/>
                      <a:stretch>
                        <a:fillRect t="-1074194" r="-615284" b="-890323"/>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a:t>
                      </a: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1820</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年的人口</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165.3452</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180.3323</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16.9000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874.1000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186665">
                <a:tc>
                  <a:txBody>
                    <a:bodyPr/>
                    <a:lstStyle/>
                    <a:p>
                      <a:endParaRPr lang="zh-CN"/>
                    </a:p>
                  </a:txBody>
                  <a:tcPr marL="68580" marR="68580" marT="0" marB="0">
                    <a:lnL>
                      <a:noFill/>
                    </a:lnL>
                    <a:lnR>
                      <a:noFill/>
                    </a:lnR>
                    <a:lnT>
                      <a:noFill/>
                    </a:lnT>
                    <a:lnB>
                      <a:noFill/>
                    </a:lnB>
                    <a:blipFill rotWithShape="0">
                      <a:blip r:embed="rId1"/>
                      <a:stretch>
                        <a:fillRect t="-1213333" r="-615284" b="-820000"/>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府的经度信息</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113.9374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4.7080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105.4670 </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121.5430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186665">
                <a:tc>
                  <a:txBody>
                    <a:bodyPr/>
                    <a:lstStyle/>
                    <a:p>
                      <a:endParaRPr lang="zh-CN"/>
                    </a:p>
                  </a:txBody>
                  <a:tcPr marL="68580" marR="68580" marT="0" marB="0">
                    <a:lnL>
                      <a:noFill/>
                    </a:lnL>
                    <a:lnR>
                      <a:noFill/>
                    </a:lnR>
                    <a:lnT>
                      <a:noFill/>
                    </a:lnT>
                    <a:lnB>
                      <a:noFill/>
                    </a:lnB>
                    <a:blipFill rotWithShape="0">
                      <a:blip r:embed="rId1"/>
                      <a:stretch>
                        <a:fillRect t="-1270968" r="-615284" b="-693548"/>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府的纬度信息</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27.7154</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3.2942</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20.9020 </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34.5701</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243002">
                <a:tc>
                  <a:txBody>
                    <a:bodyPr/>
                    <a:lstStyle/>
                    <a:p>
                      <a:endParaRPr lang="zh-CN"/>
                    </a:p>
                  </a:txBody>
                  <a:tcPr marL="68580" marR="68580" marT="0" marB="0">
                    <a:lnL>
                      <a:noFill/>
                    </a:lnL>
                    <a:lnR>
                      <a:noFill/>
                    </a:lnR>
                    <a:lnT>
                      <a:noFill/>
                    </a:lnT>
                    <a:lnB>
                      <a:noFill/>
                    </a:lnB>
                    <a:blipFill rotWithShape="0">
                      <a:blip r:embed="rId1"/>
                      <a:stretch>
                        <a:fillRect t="-1062500" r="-615284" b="-437500"/>
                      </a:stretch>
                    </a:blipFill>
                  </a:tcPr>
                </a:tc>
                <a:tc>
                  <a:txBody>
                    <a:bodyPr/>
                    <a:lstStyle/>
                    <a:p>
                      <a:pPr algn="l">
                        <a:spcAft>
                          <a:spcPts val="0"/>
                        </a:spcAft>
                      </a:pPr>
                      <a:r>
                        <a:rPr lang="en-US" sz="1200" kern="0" dirty="0" err="1">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0" dirty="0">
                          <a:effectLst/>
                          <a:latin typeface="Times New Roman" panose="02020603050405020304" pitchFamily="18" charset="0"/>
                          <a:ea typeface="微软雅黑" panose="020B0503020204020204" pitchFamily="34" charset="-122"/>
                          <a:cs typeface="Times New Roman" panose="02020603050405020304" pitchFamily="18" charset="0"/>
                        </a:rPr>
                        <a:t>府到海岸线的最短直线距离</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（单位：</a:t>
                      </a:r>
                      <a:r>
                        <a:rPr lang="en-US"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310.8456</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257.1199</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4.0712</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918.7200</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256941">
                <a:tc>
                  <a:txBody>
                    <a:bodyPr/>
                    <a:lstStyle/>
                    <a:p>
                      <a:endParaRPr lang="zh-CN"/>
                    </a:p>
                  </a:txBody>
                  <a:tcPr marL="68580" marR="68580" marT="0" marB="0">
                    <a:lnL>
                      <a:noFill/>
                    </a:lnL>
                    <a:lnR>
                      <a:noFill/>
                    </a:lnR>
                    <a:lnT>
                      <a:noFill/>
                    </a:lnT>
                    <a:lnB>
                      <a:noFill/>
                    </a:lnB>
                    <a:blipFill rotWithShape="0">
                      <a:blip r:embed="rId1"/>
                      <a:stretch>
                        <a:fillRect t="-1107143" r="-615284" b="-316667"/>
                      </a:stretch>
                    </a:blipFill>
                  </a:tcPr>
                </a:tc>
                <a:tc>
                  <a:txBody>
                    <a:bodyPr/>
                    <a:lstStyle/>
                    <a:p>
                      <a:pPr algn="l">
                        <a:spcAft>
                          <a:spcPts val="0"/>
                        </a:spcAft>
                      </a:pPr>
                      <a:r>
                        <a:rPr lang="en-US" sz="1200" kern="12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府到河流的最短直线距离（单位：</a:t>
                      </a:r>
                      <a:r>
                        <a:rPr lang="en-US"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a:effectLst/>
                          <a:latin typeface="Times New Roman" panose="02020603050405020304" pitchFamily="18" charset="0"/>
                          <a:ea typeface="微软雅黑" panose="020B0503020204020204" pitchFamily="34" charset="-122"/>
                          <a:cs typeface="Times New Roman" panose="02020603050405020304" pitchFamily="18" charset="0"/>
                        </a:rPr>
                        <a:t>309.3935</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261.6438</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0.0264</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974.9070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263610">
                <a:tc>
                  <a:txBody>
                    <a:bodyPr/>
                    <a:lstStyle/>
                    <a:p>
                      <a:endParaRPr lang="zh-CN"/>
                    </a:p>
                  </a:txBody>
                  <a:tcPr marL="68580" marR="68580" marT="0" marB="0">
                    <a:lnL>
                      <a:noFill/>
                    </a:lnL>
                    <a:lnR>
                      <a:noFill/>
                    </a:lnR>
                    <a:lnT>
                      <a:noFill/>
                    </a:lnT>
                    <a:lnB>
                      <a:noFill/>
                    </a:lnB>
                    <a:blipFill rotWithShape="0">
                      <a:blip r:embed="rId1"/>
                      <a:stretch>
                        <a:fillRect t="-1179070" r="-615284" b="-209302"/>
                      </a:stretch>
                    </a:blipFill>
                  </a:tcPr>
                </a:tc>
                <a:tc>
                  <a:txBody>
                    <a:bodyPr/>
                    <a:lstStyle/>
                    <a:p>
                      <a:pPr algn="l">
                        <a:spcAft>
                          <a:spcPts val="0"/>
                        </a:spcAft>
                      </a:pPr>
                      <a:r>
                        <a:rPr lang="en-US" sz="1200" kern="12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府到大运河的最短直线距离（单位：</a:t>
                      </a:r>
                      <a:r>
                        <a:rPr lang="en-US"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719.6228</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488.2230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1.2836 </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1552.8000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270931">
                <a:tc>
                  <a:txBody>
                    <a:bodyPr/>
                    <a:lstStyle/>
                    <a:p>
                      <a:endParaRPr lang="zh-CN"/>
                    </a:p>
                  </a:txBody>
                  <a:tcPr marL="68580" marR="68580" marT="0" marB="0">
                    <a:lnL>
                      <a:noFill/>
                    </a:lnL>
                    <a:lnR>
                      <a:noFill/>
                    </a:lnR>
                    <a:lnT>
                      <a:noFill/>
                    </a:lnT>
                    <a:lnB>
                      <a:noFill/>
                    </a:lnB>
                    <a:blipFill rotWithShape="0">
                      <a:blip r:embed="rId1"/>
                      <a:stretch>
                        <a:fillRect t="-1222222" r="-615284" b="-100000"/>
                      </a:stretch>
                    </a:blipFill>
                  </a:tcPr>
                </a:tc>
                <a:tc>
                  <a:txBody>
                    <a:bodyPr/>
                    <a:lstStyle/>
                    <a:p>
                      <a:pPr algn="l">
                        <a:spcAft>
                          <a:spcPts val="0"/>
                        </a:spcAft>
                      </a:pPr>
                      <a:r>
                        <a:rPr lang="en-US" sz="1200" kern="12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府是否为省会</a:t>
                      </a:r>
                      <a:r>
                        <a:rPr lang="zh-CN" sz="1200" kern="1200" dirty="0" smtClean="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所在地（</a:t>
                      </a:r>
                      <a:r>
                        <a:rPr lang="en-US"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a:t>
                      </a:r>
                      <a:r>
                        <a:rPr lang="en-US"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1200" kern="12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0.0853</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0.2794</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a:noFill/>
                    </a:lnB>
                  </a:tcPr>
                </a:tc>
              </a:tr>
              <a:tr h="182880">
                <a:tc>
                  <a:txBody>
                    <a:bodyPr/>
                    <a:lstStyle/>
                    <a:p>
                      <a:endParaRPr lang="zh-CN"/>
                    </a:p>
                  </a:txBody>
                  <a:tcPr marL="68580" marR="68580" marT="0" marB="0">
                    <a:lnL>
                      <a:noFill/>
                    </a:lnL>
                    <a:lnR>
                      <a:noFill/>
                    </a:lnR>
                    <a:lnT>
                      <a:noFill/>
                    </a:lnT>
                    <a:lnB w="19050" cap="flat" cmpd="dbl" algn="ctr">
                      <a:solidFill>
                        <a:srgbClr val="000000"/>
                      </a:solidFill>
                      <a:prstDash val="solid"/>
                      <a:round/>
                      <a:headEnd type="none" w="med" len="med"/>
                      <a:tailEnd type="none" w="med" len="med"/>
                    </a:lnB>
                    <a:blipFill rotWithShape="0">
                      <a:blip r:embed="rId1"/>
                      <a:stretch>
                        <a:fillRect t="-1983333" r="-615284" b="-50000"/>
                      </a:stretch>
                    </a:blipFill>
                  </a:tcPr>
                </a:tc>
                <a:tc>
                  <a:txBody>
                    <a:bodyPr/>
                    <a:lstStyle/>
                    <a:p>
                      <a:pPr algn="l">
                        <a:spcAft>
                          <a:spcPts val="0"/>
                        </a:spcAft>
                      </a:pPr>
                      <a:r>
                        <a:rPr lang="en-US" sz="1200" kern="12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a:t>
                      </a:r>
                      <a:r>
                        <a:rPr lang="zh-CN" sz="1200" kern="12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府的市场潜力指标</a:t>
                      </a:r>
                      <a:endParaRPr lang="zh-CN" sz="12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106</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0.0014</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0.0025</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Times New Roman" panose="02020603050405020304" pitchFamily="18" charset="0"/>
                          <a:ea typeface="微软雅黑" panose="020B0503020204020204" pitchFamily="34" charset="-122"/>
                          <a:cs typeface="Times New Roman" panose="02020603050405020304" pitchFamily="18" charset="0"/>
                        </a:rPr>
                        <a:t>0.0152</a:t>
                      </a:r>
                      <a:endParaRPr lang="zh-CN" sz="12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2916" y="-18605"/>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文本框 14"/>
          <p:cNvSpPr txBox="1"/>
          <p:nvPr/>
        </p:nvSpPr>
        <p:spPr>
          <a:xfrm>
            <a:off x="348176" y="26525"/>
            <a:ext cx="10757054"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 </a:t>
            </a:r>
            <a:r>
              <a:rPr lang="en-US" altLang="zh-CN" sz="3600" b="1" dirty="0" err="1"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Regression:</a:t>
            </a:r>
            <a:r>
              <a:rPr lang="en-US" altLang="zh-CN" sz="2800" b="1" dirty="0" err="1"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Benchmark</a:t>
            </a:r>
            <a:r>
              <a:rPr lang="en-US" altLang="zh-CN" sz="28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(DID) </a:t>
            </a:r>
            <a:endParaRPr lang="zh-CN" altLang="en-US" sz="28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 name="文本框 2"/>
          <p:cNvSpPr txBox="1"/>
          <p:nvPr/>
        </p:nvSpPr>
        <p:spPr>
          <a:xfrm>
            <a:off x="10282687" y="1625452"/>
            <a:ext cx="646981" cy="369332"/>
          </a:xfrm>
          <a:prstGeom prst="rect">
            <a:avLst/>
          </a:prstGeom>
          <a:noFill/>
        </p:spPr>
        <p:txBody>
          <a:bodyPr wrap="square" rtlCol="0">
            <a:spAutoFit/>
          </a:bodyPr>
          <a:lstStyle/>
          <a:p>
            <a:r>
              <a:rPr lang="en-US" altLang="zh-CN" dirty="0" smtClean="0"/>
              <a:t>(1)</a:t>
            </a:r>
            <a:endParaRPr lang="zh-CN" altLang="en-US" dirty="0"/>
          </a:p>
        </p:txBody>
      </p:sp>
      <p:pic>
        <p:nvPicPr>
          <p:cNvPr id="5" name="图片 4"/>
          <p:cNvPicPr>
            <a:picLocks noChangeAspect="1"/>
          </p:cNvPicPr>
          <p:nvPr/>
        </p:nvPicPr>
        <p:blipFill>
          <a:blip r:embed="rId1"/>
          <a:stretch>
            <a:fillRect/>
          </a:stretch>
        </p:blipFill>
        <p:spPr>
          <a:xfrm>
            <a:off x="332129" y="1994784"/>
            <a:ext cx="12192000" cy="1168294"/>
          </a:xfrm>
          <a:prstGeom prst="rect">
            <a:avLst/>
          </a:prstGeom>
        </p:spPr>
      </p:pic>
      <p:sp>
        <p:nvSpPr>
          <p:cNvPr id="2" name="圆角矩形 1"/>
          <p:cNvSpPr/>
          <p:nvPr/>
        </p:nvSpPr>
        <p:spPr>
          <a:xfrm>
            <a:off x="10734178" y="1949655"/>
            <a:ext cx="1663827" cy="586477"/>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348176" y="2515664"/>
            <a:ext cx="1663827" cy="586477"/>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 y="197712"/>
          <a:ext cx="10096070" cy="7220075"/>
        </p:xfrm>
        <a:graphic>
          <a:graphicData uri="http://schemas.openxmlformats.org/drawingml/2006/table">
            <a:tbl>
              <a:tblPr>
                <a:tableStyleId>{5C22544A-7EE6-4342-B048-85BDC9FD1C3A}</a:tableStyleId>
              </a:tblPr>
              <a:tblGrid>
                <a:gridCol w="2639112"/>
                <a:gridCol w="1227682"/>
                <a:gridCol w="1227682"/>
                <a:gridCol w="1233740"/>
                <a:gridCol w="1233740"/>
                <a:gridCol w="1233740"/>
                <a:gridCol w="1300374"/>
              </a:tblGrid>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217361">
                <a:tc gridSpan="7">
                  <a:txBody>
                    <a:bodyPr/>
                    <a:lstStyle/>
                    <a:p>
                      <a:endParaRPr lang="zh-CN"/>
                    </a:p>
                  </a:txBody>
                  <a:tcPr marL="53002" marR="53002" marT="0" marB="0">
                    <a:blipFill rotWithShape="0">
                      <a:blip r:embed="rId1"/>
                      <a:stretch>
                        <a:fillRect l="-121" t="-105556" r="-121" b="-3152778"/>
                      </a:stretch>
                    </a:blipFill>
                  </a:tcPr>
                </a:tc>
                <a:tc hMerge="1">
                  <a:tcPr/>
                </a:tc>
                <a:tc hMerge="1">
                  <a:tcPr/>
                </a:tc>
                <a:tc hMerge="1">
                  <a:tcPr/>
                </a:tc>
                <a:tc hMerge="1">
                  <a:tcPr/>
                </a:tc>
                <a:tc hMerge="1">
                  <a:tcPr/>
                </a:tc>
                <a:tc hMerge="1">
                  <a:tcPr/>
                </a:tc>
              </a:tr>
              <a:tr h="216218">
                <a:tc>
                  <a:txBody>
                    <a:bodyPr/>
                    <a:lstStyle/>
                    <a:p>
                      <a:endParaRPr lang="zh-CN"/>
                    </a:p>
                  </a:txBody>
                  <a:tcPr marL="53002" marR="53002" marT="0" marB="0">
                    <a:blipFill rotWithShape="0">
                      <a:blip r:embed="rId1"/>
                      <a:stretch>
                        <a:fillRect l="-462" t="-211429" r="-283141" b="-3142857"/>
                      </a:stretch>
                    </a:blipFill>
                  </a:tcPr>
                </a:tc>
                <a:tc>
                  <a:txBody>
                    <a:bodyPr/>
                    <a:lstStyle/>
                    <a:p>
                      <a:pPr algn="ctr">
                        <a:spcAft>
                          <a:spcPts val="0"/>
                        </a:spcAft>
                      </a:pPr>
                      <a:r>
                        <a:rPr lang="en-US" sz="1200" b="1" kern="0">
                          <a:effectLst/>
                        </a:rPr>
                        <a:t>-0.3202</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-0.3222</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-0.2834</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-0.2808</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-0.3342</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-0.3296</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8586">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(0.1080)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(0.1082)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(0.1078)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(0.1091)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(0.1082)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(0.1075)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endParaRPr lang="zh-CN"/>
                    </a:p>
                  </a:txBody>
                  <a:tcPr marL="53002" marR="53002" marT="0" marB="0">
                    <a:blipFill rotWithShape="0">
                      <a:blip r:embed="rId1"/>
                      <a:stretch>
                        <a:fillRect l="-462" t="-466667" r="-283141" b="-3463333"/>
                      </a:stretch>
                    </a:blipFill>
                  </a:tcPr>
                </a:tc>
                <a:tc>
                  <a:txBody>
                    <a:bodyPr/>
                    <a:lstStyle/>
                    <a:p>
                      <a:pPr algn="ctr">
                        <a:spcAft>
                          <a:spcPts val="0"/>
                        </a:spcAft>
                      </a:pPr>
                      <a:r>
                        <a:rPr lang="en-US" sz="1200" b="1" kern="0">
                          <a:effectLst/>
                        </a:rPr>
                        <a:t>-0.0034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-0.0036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0.0063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0.0016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-0.0032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-0.0018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(0.0189)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(0.0189)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(0.0191)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(0.0206)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(0.0206)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438029">
                <a:tc>
                  <a:txBody>
                    <a:bodyPr/>
                    <a:lstStyle/>
                    <a:p>
                      <a:endParaRPr lang="zh-CN"/>
                    </a:p>
                  </a:txBody>
                  <a:tcPr marL="53002" marR="53002" marT="0" marB="0">
                    <a:blipFill rotWithShape="0">
                      <a:blip r:embed="rId1"/>
                      <a:stretch>
                        <a:fillRect l="-462" t="-277778" r="-283141" b="-1301389"/>
                      </a:stretch>
                    </a:blipFill>
                  </a:tcPr>
                </a:tc>
                <a:tc>
                  <a:txBody>
                    <a:bodyPr/>
                    <a:lstStyle/>
                    <a:p>
                      <a:pPr algn="ctr">
                        <a:spcAft>
                          <a:spcPts val="0"/>
                        </a:spcAft>
                      </a:pPr>
                      <a:r>
                        <a:rPr lang="en-US" sz="1200" b="1" kern="0">
                          <a:effectLst/>
                        </a:rPr>
                        <a:t>0.0461</a:t>
                      </a:r>
                      <a:r>
                        <a:rPr lang="en-US" sz="1200" b="1" kern="0" baseline="30000">
                          <a:effectLst/>
                        </a:rPr>
                        <a:t>**</a:t>
                      </a:r>
                      <a:endParaRPr lang="zh-CN" sz="1400" b="1" kern="100">
                        <a:effectLst/>
                      </a:endParaRPr>
                    </a:p>
                    <a:p>
                      <a:pPr algn="ctr">
                        <a:spcAft>
                          <a:spcPts val="0"/>
                        </a:spcAft>
                      </a:pPr>
                      <a:r>
                        <a:rPr lang="en-US" sz="1200" b="1" kern="0">
                          <a:effectLst/>
                        </a:rPr>
                        <a:t>(0.0225)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0.0466</a:t>
                      </a:r>
                      <a:r>
                        <a:rPr lang="en-US" sz="1200" b="1" kern="0" baseline="30000">
                          <a:effectLst/>
                        </a:rPr>
                        <a:t>**</a:t>
                      </a:r>
                      <a:endParaRPr lang="zh-CN" sz="1400" b="1" kern="100">
                        <a:effectLst/>
                      </a:endParaRPr>
                    </a:p>
                    <a:p>
                      <a:pPr algn="ctr">
                        <a:spcAft>
                          <a:spcPts val="0"/>
                        </a:spcAft>
                      </a:pPr>
                      <a:r>
                        <a:rPr lang="en-US" sz="1200" b="1" kern="0">
                          <a:effectLst/>
                        </a:rPr>
                        <a:t>(0.0225)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0.0407</a:t>
                      </a:r>
                      <a:r>
                        <a:rPr lang="en-US" sz="1200" b="1" kern="0" baseline="30000">
                          <a:effectLst/>
                        </a:rPr>
                        <a:t>*</a:t>
                      </a:r>
                      <a:endParaRPr lang="zh-CN" sz="1400" b="1" kern="100">
                        <a:effectLst/>
                      </a:endParaRPr>
                    </a:p>
                    <a:p>
                      <a:pPr algn="ctr">
                        <a:spcAft>
                          <a:spcPts val="0"/>
                        </a:spcAft>
                      </a:pPr>
                      <a:r>
                        <a:rPr lang="en-US" sz="1200" b="1" kern="0">
                          <a:effectLst/>
                        </a:rPr>
                        <a:t>(0.0224)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0.0400</a:t>
                      </a:r>
                      <a:r>
                        <a:rPr lang="en-US" sz="1200" b="1" kern="0" baseline="30000">
                          <a:effectLst/>
                        </a:rPr>
                        <a:t>*</a:t>
                      </a:r>
                      <a:endParaRPr lang="zh-CN" sz="1400" b="1" kern="100">
                        <a:effectLst/>
                      </a:endParaRPr>
                    </a:p>
                    <a:p>
                      <a:pPr algn="ctr">
                        <a:spcAft>
                          <a:spcPts val="0"/>
                        </a:spcAft>
                      </a:pPr>
                      <a:r>
                        <a:rPr lang="en-US" sz="1200" b="1" kern="0">
                          <a:effectLst/>
                        </a:rPr>
                        <a:t>(0.0227)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0.0506</a:t>
                      </a:r>
                      <a:r>
                        <a:rPr lang="en-US" sz="1200" b="1" kern="0" baseline="30000">
                          <a:effectLst/>
                        </a:rPr>
                        <a:t>**</a:t>
                      </a:r>
                      <a:endParaRPr lang="zh-CN" sz="1400" b="1" kern="100">
                        <a:effectLst/>
                      </a:endParaRPr>
                    </a:p>
                    <a:p>
                      <a:pPr algn="ctr">
                        <a:spcAft>
                          <a:spcPts val="0"/>
                        </a:spcAft>
                      </a:pPr>
                      <a:r>
                        <a:rPr lang="en-US" sz="1200" b="1" kern="0">
                          <a:effectLst/>
                        </a:rPr>
                        <a:t>(0.0221)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0.0485</a:t>
                      </a:r>
                      <a:r>
                        <a:rPr lang="en-US" sz="1200" b="1" kern="0" baseline="30000">
                          <a:effectLst/>
                        </a:rPr>
                        <a:t>**</a:t>
                      </a:r>
                      <a:endParaRPr lang="zh-CN" sz="1400" b="1" kern="100">
                        <a:effectLst/>
                      </a:endParaRPr>
                    </a:p>
                    <a:p>
                      <a:pPr algn="ctr">
                        <a:spcAft>
                          <a:spcPts val="0"/>
                        </a:spcAft>
                      </a:pPr>
                      <a:r>
                        <a:rPr lang="en-US" sz="1200" b="1" kern="0">
                          <a:effectLst/>
                        </a:rPr>
                        <a:t>(0.0221)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200660">
                <a:tc>
                  <a:txBody>
                    <a:bodyPr/>
                    <a:lstStyle/>
                    <a:p>
                      <a:endParaRPr lang="zh-CN"/>
                    </a:p>
                  </a:txBody>
                  <a:tcPr marL="53002" marR="53002" marT="0" marB="0">
                    <a:blipFill rotWithShape="0">
                      <a:blip r:embed="rId1"/>
                      <a:stretch>
                        <a:fillRect l="-462" t="-824242" r="-283141" b="-2739394"/>
                      </a:stretch>
                    </a:blipFill>
                  </a:tcPr>
                </a:tc>
                <a:tc>
                  <a:txBody>
                    <a:bodyPr/>
                    <a:lstStyle/>
                    <a:p>
                      <a:pPr algn="ctr">
                        <a:spcAft>
                          <a:spcPts val="0"/>
                        </a:spcAft>
                      </a:pPr>
                      <a:r>
                        <a:rPr lang="en-US" sz="1200" b="1" kern="0">
                          <a:effectLst/>
                        </a:rPr>
                        <a:t>-0.0511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-0.0520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-0.0133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-0.0098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-0.0092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-0.0339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(0.0693)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(0.0695)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(0.0625)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(0.0629)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(0.0632)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(0.0603)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6563">
                <a:tc>
                  <a:txBody>
                    <a:bodyPr/>
                    <a:lstStyle/>
                    <a:p>
                      <a:endParaRPr lang="zh-CN"/>
                    </a:p>
                  </a:txBody>
                  <a:tcPr marL="53002" marR="53002" marT="0" marB="0">
                    <a:blipFill rotWithShape="0">
                      <a:blip r:embed="rId1"/>
                      <a:stretch>
                        <a:fillRect l="-462" t="-1080645" r="-283141" b="-2719355"/>
                      </a:stretch>
                    </a:blipFill>
                  </a:tcPr>
                </a:tc>
                <a:tc>
                  <a:txBody>
                    <a:bodyPr/>
                    <a:lstStyle/>
                    <a:p>
                      <a:pPr algn="ctr">
                        <a:spcAft>
                          <a:spcPts val="0"/>
                        </a:spcAft>
                      </a:pPr>
                      <a:r>
                        <a:rPr lang="en-US" sz="1200" b="1" kern="0">
                          <a:effectLst/>
                        </a:rPr>
                        <a:t>-0.0147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-0.0155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-0.0243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-0.0217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0.0812</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(0.0260)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(0.0259)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(0.0239)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(0.0242)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(0.0244)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(0.0403)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6563">
                <a:tc>
                  <a:txBody>
                    <a:bodyPr/>
                    <a:lstStyle/>
                    <a:p>
                      <a:endParaRPr lang="zh-CN"/>
                    </a:p>
                  </a:txBody>
                  <a:tcPr marL="53002" marR="53002" marT="0" marB="0">
                    <a:blipFill rotWithShape="0">
                      <a:blip r:embed="rId1"/>
                      <a:stretch>
                        <a:fillRect l="-462" t="-1320000" r="-283141" b="-2610000"/>
                      </a:stretch>
                    </a:blipFill>
                  </a:tcPr>
                </a:tc>
                <a:tc>
                  <a:txBody>
                    <a:bodyPr/>
                    <a:lstStyle/>
                    <a:p>
                      <a:pPr algn="ctr">
                        <a:spcAft>
                          <a:spcPts val="0"/>
                        </a:spcAft>
                      </a:pPr>
                      <a:r>
                        <a:rPr lang="en-US" sz="1200" b="1" kern="0">
                          <a:effectLst/>
                        </a:rPr>
                        <a:t>0.0256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0.0260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0.0502</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0.0488</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0.0478</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0.0085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(0.0263)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(0.0262)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(0.0234)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(0.0234)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(0.0235)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(0.0484)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202311">
                <a:tc>
                  <a:txBody>
                    <a:bodyPr/>
                    <a:lstStyle/>
                    <a:p>
                      <a:endParaRPr lang="zh-CN"/>
                    </a:p>
                  </a:txBody>
                  <a:tcPr marL="53002" marR="53002" marT="0" marB="0">
                    <a:blipFill rotWithShape="0">
                      <a:blip r:embed="rId1"/>
                      <a:stretch>
                        <a:fillRect l="-462" t="-1381818" r="-283141" b="-2181818"/>
                      </a:stretch>
                    </a:blipFill>
                  </a:tcPr>
                </a:tc>
                <a:tc>
                  <a:txBody>
                    <a:bodyPr/>
                    <a:lstStyle/>
                    <a:p>
                      <a:pPr algn="ctr">
                        <a:spcAft>
                          <a:spcPts val="0"/>
                        </a:spcAft>
                      </a:pPr>
                      <a:r>
                        <a:rPr lang="en-US" sz="1200" b="1" kern="0">
                          <a:effectLst/>
                        </a:rPr>
                        <a:t>0.0140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0.0136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-0.0029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0.0005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0.0014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0.0372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(0.0276)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(0.0275)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(0.0246)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(0.0251)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(0.0255)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(0.0403)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202311">
                <a:tc>
                  <a:txBody>
                    <a:bodyPr/>
                    <a:lstStyle/>
                    <a:p>
                      <a:endParaRPr lang="zh-CN"/>
                    </a:p>
                  </a:txBody>
                  <a:tcPr marL="53002" marR="53002" marT="0" marB="0">
                    <a:blipFill rotWithShape="0">
                      <a:blip r:embed="rId1"/>
                      <a:stretch>
                        <a:fillRect l="-462" t="-1526471" r="-283141" b="-1929412"/>
                      </a:stretch>
                    </a:blipFill>
                  </a:tcPr>
                </a:tc>
                <a:tc>
                  <a:txBody>
                    <a:bodyPr/>
                    <a:lstStyle/>
                    <a:p>
                      <a:pPr algn="ctr">
                        <a:spcAft>
                          <a:spcPts val="0"/>
                        </a:spcAft>
                      </a:pPr>
                      <a:r>
                        <a:rPr lang="en-US" sz="1200" b="1" kern="0">
                          <a:effectLst/>
                        </a:rPr>
                        <a:t>0.0010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0.0005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0.0090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0.0154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0.0170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0.0418</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(0.0168)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(0.0168)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(0.0173)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(0.0198)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(0.0200)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(0.0193)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202311">
                <a:tc>
                  <a:txBody>
                    <a:bodyPr/>
                    <a:lstStyle/>
                    <a:p>
                      <a:endParaRPr lang="zh-CN"/>
                    </a:p>
                  </a:txBody>
                  <a:tcPr marL="53002" marR="53002" marT="0" marB="0">
                    <a:blipFill rotWithShape="0">
                      <a:blip r:embed="rId1"/>
                      <a:stretch>
                        <a:fillRect l="-462" t="-1766667" r="-283141" b="-1796970"/>
                      </a:stretch>
                    </a:blipFill>
                  </a:tcPr>
                </a:tc>
                <a:tc>
                  <a:txBody>
                    <a:bodyPr/>
                    <a:lstStyle/>
                    <a:p>
                      <a:pPr algn="ctr">
                        <a:spcAft>
                          <a:spcPts val="0"/>
                        </a:spcAft>
                      </a:pPr>
                      <a:r>
                        <a:rPr lang="en-US" sz="1200" b="1" kern="0">
                          <a:effectLst/>
                        </a:rPr>
                        <a:t>-0.0108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-0.0109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0.0081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-0.0001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-0.0007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-0.0338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(0.0188)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(0.0209)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(0.0210)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200660">
                <a:tc>
                  <a:txBody>
                    <a:bodyPr/>
                    <a:lstStyle/>
                    <a:p>
                      <a:endParaRPr lang="zh-CN"/>
                    </a:p>
                  </a:txBody>
                  <a:tcPr marL="53002" marR="53002" marT="0" marB="0">
                    <a:blipFill rotWithShape="0">
                      <a:blip r:embed="rId1"/>
                      <a:stretch>
                        <a:fillRect l="-462" t="-1957576" r="-283141" b="-1606061"/>
                      </a:stretch>
                    </a:blipFill>
                  </a:tcPr>
                </a:tc>
                <a:tc>
                  <a:txBody>
                    <a:bodyPr/>
                    <a:lstStyle/>
                    <a:p>
                      <a:pPr algn="ctr">
                        <a:spcAft>
                          <a:spcPts val="0"/>
                        </a:spcAft>
                      </a:pPr>
                      <a:r>
                        <a:rPr lang="en-US" sz="1200" b="1" kern="0">
                          <a:effectLst/>
                        </a:rPr>
                        <a:t>0.0375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0.0321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0.0391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0.0514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0.0549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0.0789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(0.0777)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(0.0789)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(0.0705)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(0.0766)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(0.0781)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(0.0804)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91008">
                <a:tc>
                  <a:txBody>
                    <a:bodyPr/>
                    <a:lstStyle/>
                    <a:p>
                      <a:endParaRPr lang="zh-CN"/>
                    </a:p>
                  </a:txBody>
                  <a:tcPr marL="53002" marR="53002" marT="0" marB="0">
                    <a:blipFill rotWithShape="0">
                      <a:blip r:embed="rId1"/>
                      <a:stretch>
                        <a:fillRect l="-462" t="-2287097" r="-283141" b="-1512903"/>
                      </a:stretch>
                    </a:blipFill>
                  </a:tcPr>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0.0464</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0.0483</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0.0473</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0.0429</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-0.0326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(0.0225)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(0.0324)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91008">
                <a:tc>
                  <a:txBody>
                    <a:bodyPr/>
                    <a:lstStyle/>
                    <a:p>
                      <a:endParaRPr lang="zh-CN"/>
                    </a:p>
                  </a:txBody>
                  <a:tcPr marL="53002" marR="53002" marT="0" marB="0">
                    <a:blipFill rotWithShape="0">
                      <a:blip r:embed="rId1"/>
                      <a:stretch>
                        <a:fillRect l="-462" t="-2406250" r="-283141" b="-1271875"/>
                      </a:stretch>
                    </a:blipFill>
                  </a:tcPr>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0.0008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-0.0060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-0.0064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-0.0107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-0.0165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(0.0166)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(0.0166)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(0.0166)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(0.0174)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(0.0198)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6563">
                <a:tc>
                  <a:txBody>
                    <a:bodyPr/>
                    <a:lstStyle/>
                    <a:p>
                      <a:endParaRPr lang="zh-CN"/>
                    </a:p>
                  </a:txBody>
                  <a:tcPr marL="53002" marR="53002" marT="0" marB="0">
                    <a:blipFill rotWithShape="0">
                      <a:blip r:embed="rId1"/>
                      <a:stretch>
                        <a:fillRect l="-462" t="-2773333" r="-283141" b="-1156667"/>
                      </a:stretch>
                    </a:blipFill>
                  </a:tcPr>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-0.1527</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-0.1620</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-0.2776</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-0.2664</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(0.0441)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(0.0437)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(0.1323)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(0.1329)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endParaRPr lang="zh-CN"/>
                    </a:p>
                  </a:txBody>
                  <a:tcPr marL="53002" marR="53002" marT="0" marB="0">
                    <a:blipFill rotWithShape="0">
                      <a:blip r:embed="rId1"/>
                      <a:stretch>
                        <a:fillRect l="-462" t="-2973333" r="-283141" b="-956667"/>
                      </a:stretch>
                    </a:blipFill>
                  </a:tcPr>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-12.7961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-13.4308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-21.7045</a:t>
                      </a:r>
                      <a:r>
                        <a:rPr lang="en-US" sz="1200" b="1" kern="0" baseline="30000">
                          <a:effectLst/>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(9.4596)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(9.6050)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(11.6100)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zh-CN" sz="1200" b="1" kern="1200">
                          <a:effectLst/>
                        </a:rPr>
                        <a:t>省份固定效应</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zh-CN" sz="1200" b="1" kern="1200">
                          <a:effectLst/>
                        </a:rPr>
                        <a:t>年份固定效应</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zh-CN" sz="1200" b="1" kern="1200">
                          <a:effectLst/>
                        </a:rPr>
                        <a:t>经济巨区固定效应</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zh-CN" sz="1200" b="1" kern="1200">
                          <a:effectLst/>
                        </a:rPr>
                        <a:t>农业区固定效应</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6563">
                <a:tc>
                  <a:txBody>
                    <a:bodyPr/>
                    <a:lstStyle/>
                    <a:p>
                      <a:endParaRPr lang="zh-CN"/>
                    </a:p>
                  </a:txBody>
                  <a:tcPr marL="53002" marR="53002" marT="0" marB="0">
                    <a:blipFill rotWithShape="0">
                      <a:blip r:embed="rId1"/>
                      <a:stretch>
                        <a:fillRect l="-462" t="-3458065" r="-283141" b="-341935"/>
                      </a:stretch>
                    </a:blipFill>
                  </a:tcPr>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zh-CN" sz="1200" b="1" kern="1200">
                          <a:effectLst/>
                        </a:rPr>
                        <a:t>控制变量（邻府平均）</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Y</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en-US" sz="1200" b="1" kern="0">
                          <a:effectLst/>
                        </a:rPr>
                        <a:t>N</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2778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2778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2778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2778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2778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2778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r h="182880">
                <a:tc>
                  <a:txBody>
                    <a:bodyPr/>
                    <a:lstStyle/>
                    <a:p>
                      <a:pPr algn="ctr">
                        <a:spcAft>
                          <a:spcPts val="0"/>
                        </a:spcAft>
                      </a:pPr>
                      <a:r>
                        <a:rPr lang="zh-CN" sz="1200" b="1" kern="0">
                          <a:effectLst/>
                        </a:rPr>
                        <a:t>调整</a:t>
                      </a:r>
                      <a:r>
                        <a:rPr lang="en-US" sz="1200" b="1" kern="0">
                          <a:effectLst/>
                        </a:rPr>
                        <a:t>R</a:t>
                      </a:r>
                      <a:r>
                        <a:rPr lang="en-US" sz="1200" b="1" kern="0" baseline="30000">
                          <a:effectLst/>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0.5385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0.5391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0.5462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0.5467</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a:effectLst/>
                        </a:rPr>
                        <a:t>0.5596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c>
                  <a:txBody>
                    <a:bodyPr/>
                    <a:lstStyle/>
                    <a:p>
                      <a:pPr algn="ctr">
                        <a:spcAft>
                          <a:spcPts val="0"/>
                        </a:spcAft>
                      </a:pPr>
                      <a:r>
                        <a:rPr lang="en-US" sz="1200" b="1" kern="0" dirty="0">
                          <a:effectLst/>
                        </a:rPr>
                        <a:t>0.5657</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3002" marR="53002" marT="0" marB="0"/>
                </a:tc>
              </a:tr>
            </a:tbl>
          </a:graphicData>
        </a:graphic>
      </p:graphicFrame>
      <p:sp>
        <p:nvSpPr>
          <p:cNvPr id="5" name="圆角矩形 4"/>
          <p:cNvSpPr/>
          <p:nvPr/>
        </p:nvSpPr>
        <p:spPr>
          <a:xfrm>
            <a:off x="594062" y="1316976"/>
            <a:ext cx="9604354" cy="491884"/>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444</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3687" y="582842"/>
            <a:ext cx="11185341"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列，考察开埠对南方小麦市场整合的影响，排除粮食市场非贸易特征的干扰；</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列，将大米价格样本限于有汇报小麦价格的地区；</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b="1" dirty="0" smtClean="0">
                <a:latin typeface="微软雅黑" panose="020B0503020204020204" pitchFamily="34" charset="-122"/>
                <a:ea typeface="微软雅黑" panose="020B0503020204020204" pitchFamily="34" charset="-122"/>
              </a:rPr>
              <a:t>(3)(</a:t>
            </a:r>
            <a:r>
              <a:rPr lang="en-US" altLang="zh-CN" sz="1600" b="1" dirty="0">
                <a:latin typeface="微软雅黑" panose="020B0503020204020204" pitchFamily="34" charset="-122"/>
                <a:ea typeface="微软雅黑" panose="020B0503020204020204" pitchFamily="34" charset="-122"/>
              </a:rPr>
              <a:t>4</a:t>
            </a:r>
            <a:r>
              <a:rPr lang="en-US" altLang="zh-CN" sz="1600" b="1" dirty="0" smtClean="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列，扩大临</a:t>
            </a:r>
            <a:r>
              <a:rPr lang="zh-CN" altLang="en-US" sz="1600" b="1" dirty="0" smtClean="0">
                <a:latin typeface="微软雅黑" panose="020B0503020204020204" pitchFamily="34" charset="-122"/>
                <a:ea typeface="微软雅黑" panose="020B0503020204020204" pitchFamily="34" charset="-122"/>
              </a:rPr>
              <a:t>府构建范围。</a:t>
            </a:r>
            <a:endParaRPr lang="zh-CN" altLang="en-US" sz="2000" b="1" dirty="0"/>
          </a:p>
        </p:txBody>
      </p:sp>
      <p:sp>
        <p:nvSpPr>
          <p:cNvPr id="8" name="矩形 7"/>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文本框 10"/>
          <p:cNvSpPr txBox="1"/>
          <p:nvPr/>
        </p:nvSpPr>
        <p:spPr>
          <a:xfrm>
            <a:off x="348176" y="26525"/>
            <a:ext cx="8228265" cy="646331"/>
          </a:xfrm>
          <a:prstGeom prst="rect">
            <a:avLst/>
          </a:prstGeom>
          <a:noFill/>
        </p:spPr>
        <p:txBody>
          <a:bodyPr wrap="square" rtlCol="0">
            <a:spAutoFit/>
          </a:bodyPr>
          <a:lstStyle/>
          <a:p>
            <a:r>
              <a:rPr lang="en-US" altLang="zh-CN" sz="3600" b="1" dirty="0" err="1"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IV.Regression</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(Robustness I)</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1889125" y="1400853"/>
          <a:ext cx="7220370" cy="5310063"/>
        </p:xfrm>
        <a:graphic>
          <a:graphicData uri="http://schemas.openxmlformats.org/drawingml/2006/table">
            <a:tbl>
              <a:tblPr/>
              <a:tblGrid>
                <a:gridCol w="2225694"/>
                <a:gridCol w="119652"/>
                <a:gridCol w="904669"/>
                <a:gridCol w="1596712"/>
                <a:gridCol w="1275752"/>
                <a:gridCol w="1097891"/>
              </a:tblGrid>
              <a:tr h="295730">
                <a:tc gridSpan="2">
                  <a:txBody>
                    <a:bodyPr/>
                    <a:lstStyle/>
                    <a:p>
                      <a:pPr algn="l">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(4)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910">
                <a:tc gridSpan="6">
                  <a:txBody>
                    <a:bodyPr/>
                    <a:lstStyle/>
                    <a:p>
                      <a:endParaRPr lang="zh-CN"/>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t="-127083" r="-84" b="-1660417"/>
                      </a:stretch>
                    </a:blipFill>
                  </a:tcPr>
                </a:tc>
                <a:tc hMerge="1">
                  <a:tcPr/>
                </a:tc>
                <a:tc hMerge="1">
                  <a:tcPr/>
                </a:tc>
                <a:tc hMerge="1">
                  <a:tcPr/>
                </a:tc>
                <a:tc hMerge="1">
                  <a:tcPr/>
                </a:tc>
                <a:tc hMerge="1">
                  <a:tcPr/>
                </a:tc>
              </a:tr>
              <a:tr h="832485">
                <a:tc>
                  <a:txBody>
                    <a:bodyPr/>
                    <a:lstStyle/>
                    <a:p>
                      <a:pPr algn="l">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小麦市场</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大米市场</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（对应到小麦样本）</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二级邻府</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同省的府</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910">
                <a:tc>
                  <a:txBody>
                    <a:bodyPr/>
                    <a:lstStyle/>
                    <a:p>
                      <a:endParaRPr lang="zh-CN"/>
                    </a:p>
                  </a:txBody>
                  <a:tcPr marL="68580" marR="68580" marT="9525" marB="0">
                    <a:lnL>
                      <a:noFill/>
                    </a:lnL>
                    <a:lnR>
                      <a:noFill/>
                    </a:lnR>
                    <a:lnT w="12700" cap="flat" cmpd="sng" algn="ctr">
                      <a:solidFill>
                        <a:srgbClr val="000000"/>
                      </a:solidFill>
                      <a:prstDash val="solid"/>
                      <a:round/>
                      <a:headEnd type="none" w="med" len="med"/>
                      <a:tailEnd type="none" w="med" len="med"/>
                    </a:lnT>
                    <a:lnB>
                      <a:noFill/>
                    </a:lnB>
                    <a:blipFill rotWithShape="0">
                      <a:blip r:embed="rId1"/>
                      <a:stretch>
                        <a:fillRect t="-512500" r="-224317" b="-1275000"/>
                      </a:stretch>
                    </a:blipFill>
                  </a:tcPr>
                </a:tc>
                <a:tc rowSpan="2"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-0.2703</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(0.2394)</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rowSpan="2" hMerge="1">
                  <a:tcPr/>
                </a:tc>
                <a:tc rowSpan="2">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-0.2150</a:t>
                      </a:r>
                      <a:r>
                        <a:rPr lang="en-US" sz="1800" b="1" kern="0" baseline="30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(0.1224)</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indent="155575" algn="just">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-0.6501</a:t>
                      </a:r>
                      <a:r>
                        <a:rPr lang="en-US" sz="18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(0.1231)</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-0.1677</a:t>
                      </a:r>
                      <a:r>
                        <a:rPr lang="en-US" sz="18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(0.0901)</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365953">
                <a:tc>
                  <a:txBody>
                    <a:bodyPr/>
                    <a:lstStyle/>
                    <a:p>
                      <a:pPr algn="l">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vMerge="1" gridSpan="2">
                  <a:tcPr/>
                </a:tc>
                <a:tc vMerge="1" hMerge="1">
                  <a:tcPr/>
                </a:tc>
                <a:tc vMerge="1">
                  <a:tcPr/>
                </a:tc>
                <a:tc vMerge="1">
                  <a:tcPr/>
                </a:tc>
                <a:tc vMerge="1">
                  <a:tcPr/>
                </a:tc>
              </a:tr>
              <a:tr h="570230">
                <a:tc>
                  <a:txBody>
                    <a:bodyPr/>
                    <a:lstStyle/>
                    <a:p>
                      <a:endParaRPr lang="zh-CN"/>
                    </a:p>
                  </a:txBody>
                  <a:tcPr marL="68580" marR="68580" marT="9525" marB="0">
                    <a:lnL>
                      <a:noFill/>
                    </a:lnL>
                    <a:lnR>
                      <a:noFill/>
                    </a:lnR>
                    <a:lnT>
                      <a:noFill/>
                    </a:lnT>
                    <a:lnB>
                      <a:noFill/>
                    </a:lnB>
                    <a:blipFill rotWithShape="0">
                      <a:blip r:embed="rId1"/>
                      <a:stretch>
                        <a:fillRect t="-381720" r="-224317" b="-492473"/>
                      </a:stretch>
                    </a:blipFill>
                  </a:tcPr>
                </a:tc>
                <a:tc rowSpan="2"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0.0389</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(0.0536)</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rowSpan="2" hMerge="1">
                  <a:tcPr/>
                </a:tc>
                <a:tc>
                  <a:txBody>
                    <a:bodyPr/>
                    <a:lstStyle/>
                    <a:p>
                      <a:pPr algn="ctr">
                        <a:spcAft>
                          <a:spcPts val="0"/>
                        </a:spcAft>
                      </a:pPr>
                      <a:r>
                        <a:rPr lang="en-US" sz="1800" b="1" kern="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0.0423</a:t>
                      </a:r>
                      <a:endParaRPr lang="en-US" sz="1800" b="1" kern="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0" dirty="0" smtClean="0">
                          <a:solidFill>
                            <a:schemeClr val="tx1"/>
                          </a:solidFill>
                          <a:effectLst/>
                          <a:latin typeface="Times New Roman" panose="02020603050405020304" pitchFamily="18" charset="0"/>
                          <a:ea typeface="+mn-ea"/>
                          <a:cs typeface="Times New Roman" panose="02020603050405020304" pitchFamily="18" charset="0"/>
                        </a:rPr>
                        <a:t>(0.0278)</a:t>
                      </a:r>
                      <a:endParaRPr lang="zh-CN" altLang="zh-CN" sz="1100" b="1" kern="100" dirty="0" smtClean="0">
                        <a:solidFill>
                          <a:schemeClr val="tx1"/>
                        </a:solidFill>
                        <a:effectLst/>
                        <a:latin typeface="Calibri" panose="020F0502020204030204" pitchFamily="34" charset="0"/>
                        <a:ea typeface="+mn-ea"/>
                        <a:cs typeface="Times New Roman" panose="02020603050405020304" pitchFamily="18" charset="0"/>
                      </a:endParaRPr>
                    </a:p>
                  </a:txBody>
                  <a:tcPr marL="9525" marR="9525" marT="9525" marB="0">
                    <a:lnL>
                      <a:noFill/>
                    </a:lnL>
                    <a:lnR>
                      <a:noFill/>
                    </a:lnR>
                    <a:lnT>
                      <a:noFill/>
                    </a:lnT>
                    <a:lnB>
                      <a:noFill/>
                    </a:lnB>
                  </a:tcPr>
                </a:tc>
                <a:tc row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0.1335</a:t>
                      </a:r>
                      <a:r>
                        <a:rPr lang="en-US" sz="18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(0.0261)</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0.0225</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(0.0193)</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r>
              <a:tr h="305920">
                <a:tc>
                  <a:txBody>
                    <a:bodyPr/>
                    <a:lstStyle/>
                    <a:p>
                      <a:pPr algn="l">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vMerge="1" gridSpan="2">
                  <a:tcPr/>
                </a:tc>
                <a:tc vMerge="1" hMerge="1">
                  <a:tcPr/>
                </a:tc>
                <a:tc>
                  <a:txBody>
                    <a:bodyPr/>
                    <a:lstStyle/>
                    <a:p>
                      <a:pPr algn="ctr">
                        <a:spcAft>
                          <a:spcPts val="0"/>
                        </a:spcAft>
                      </a:pP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vMerge="1">
                  <a:tcPr/>
                </a:tc>
                <a:tc vMerge="1">
                  <a:tcPr/>
                </a:tc>
              </a:tr>
              <a:tr h="305920">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省份固定效应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305920">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年份固定效应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r>
              <a:tr h="305920">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经济巨区固定效应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r>
              <a:tr h="292762">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农业区固定效应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r>
              <a:tr h="551879">
                <a:tc>
                  <a:txBody>
                    <a:bodyPr/>
                    <a:lstStyle/>
                    <a:p>
                      <a:endParaRPr lang="zh-CN"/>
                    </a:p>
                  </a:txBody>
                  <a:tcPr marL="68580" marR="68580" marT="9525" marB="0">
                    <a:lnL>
                      <a:noFill/>
                    </a:lnL>
                    <a:lnR>
                      <a:noFill/>
                    </a:lnR>
                    <a:lnT>
                      <a:noFill/>
                    </a:lnT>
                    <a:lnB w="12700" cap="flat" cmpd="sng" algn="ctr">
                      <a:solidFill>
                        <a:srgbClr val="000000"/>
                      </a:solidFill>
                      <a:prstDash val="solid"/>
                      <a:round/>
                      <a:headEnd type="none" w="med" len="med"/>
                      <a:tailEnd type="none" w="med" len="med"/>
                    </a:lnB>
                    <a:blipFill rotWithShape="0">
                      <a:blip r:embed="rId1"/>
                      <a:stretch>
                        <a:fillRect t="-765934" r="-224317" b="-129670"/>
                      </a:stretch>
                    </a:blipFill>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r>
              <a:tr h="292762">
                <a:tc>
                  <a:txBody>
                    <a:bodyPr/>
                    <a:lstStyle/>
                    <a:p>
                      <a:pPr algn="l">
                        <a:spcAft>
                          <a:spcPts val="0"/>
                        </a:spcAft>
                      </a:pPr>
                      <a:r>
                        <a:rPr lang="en-US" sz="1800" b="1" i="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657</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hMerge="1">
                  <a:tcPr/>
                </a:tc>
                <a:tc>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446</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2739</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2862</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292762">
                <a:tc>
                  <a:txBody>
                    <a:bodyPr/>
                    <a:lstStyle/>
                    <a:p>
                      <a:pPr algn="l">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a:t>
                      </a:r>
                      <a:r>
                        <a:rPr lang="en-US" sz="1800" b="1" i="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R</a:t>
                      </a:r>
                      <a:r>
                        <a:rPr lang="en-US" sz="1800" b="1" kern="0" baseline="300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c gridSpan="2">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0.7218</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c hMerge="1">
                  <a:tcPr/>
                </a:tc>
                <a:tc>
                  <a:txBody>
                    <a:bodyPr/>
                    <a:lstStyle/>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0.4467</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0.4849</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0.7173</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r>
            </a:tbl>
          </a:graphicData>
        </a:graphic>
      </p:graphicFrame>
      <p:pic>
        <p:nvPicPr>
          <p:cNvPr id="102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889125" cy="3889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5873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1588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355725" cy="174625"/>
          </a:xfrm>
          <a:prstGeom prst="rect">
            <a:avLst/>
          </a:prstGeom>
          <a:noFill/>
          <a:extLst>
            <a:ext uri="{909E8E84-426E-40DD-AFC4-6F175D3DCCD1}">
              <a14:hiddenFill xmlns:a14="http://schemas.microsoft.com/office/drawing/2010/main">
                <a:solidFill>
                  <a:srgbClr val="FFFFFF"/>
                </a:solidFill>
              </a14:hiddenFill>
            </a:ext>
          </a:extLst>
        </p:spPr>
      </p:pic>
      <p:sp>
        <p:nvSpPr>
          <p:cNvPr id="12" name="圆角矩形 11"/>
          <p:cNvSpPr/>
          <p:nvPr/>
        </p:nvSpPr>
        <p:spPr>
          <a:xfrm>
            <a:off x="1643448" y="3448747"/>
            <a:ext cx="7636475" cy="68812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 name="文本框 9"/>
          <p:cNvSpPr txBox="1"/>
          <p:nvPr/>
        </p:nvSpPr>
        <p:spPr>
          <a:xfrm>
            <a:off x="1892210" y="5759257"/>
            <a:ext cx="7688779" cy="307777"/>
          </a:xfrm>
          <a:prstGeom prst="rect">
            <a:avLst/>
          </a:prstGeom>
          <a:noFill/>
        </p:spPr>
        <p:txBody>
          <a:bodyPr wrap="square" rtlCol="0">
            <a:spAutoFit/>
          </a:bodyPr>
          <a:lstStyle/>
          <a:p>
            <a:r>
              <a:rPr lang="zh-CN" altLang="en-US"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注：</a:t>
            </a:r>
            <a:r>
              <a:rPr lang="en-US" altLang="zh-CN"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所有回归均以府</a:t>
            </a:r>
            <a:r>
              <a:rPr lang="en-US" altLang="zh-CN"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id</a:t>
            </a:r>
            <a:r>
              <a:rPr lang="zh-CN" altLang="en-US"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进行聚类；</a:t>
            </a:r>
            <a:r>
              <a:rPr lang="en-US" altLang="zh-CN"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14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所有回归均控制其他控制变量，但未在表格中报告，下同。</a:t>
            </a:r>
            <a:endParaRPr lang="zh-CN" altLang="en-US" sz="14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2" name="表格 1"/>
          <p:cNvGraphicFramePr>
            <a:graphicFrameLocks noGrp="1"/>
          </p:cNvGraphicFramePr>
          <p:nvPr/>
        </p:nvGraphicFramePr>
        <p:xfrm>
          <a:off x="165100" y="763119"/>
          <a:ext cx="11811000" cy="6094884"/>
        </p:xfrm>
        <a:graphic>
          <a:graphicData uri="http://schemas.openxmlformats.org/drawingml/2006/table">
            <a:tbl>
              <a:tblPr/>
              <a:tblGrid>
                <a:gridCol w="2667000"/>
                <a:gridCol w="2108200"/>
                <a:gridCol w="1625600"/>
                <a:gridCol w="2552700"/>
                <a:gridCol w="2857500"/>
              </a:tblGrid>
              <a:tr h="307388">
                <a:tc>
                  <a:txBody>
                    <a:bodyPr/>
                    <a:lstStyle/>
                    <a:p>
                      <a:pPr algn="l">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 </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(4) </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54">
                <a:tc gridSpan="5">
                  <a:txBody>
                    <a:bodyPr/>
                    <a:lstStyle/>
                    <a:p>
                      <a:endParaRPr lang="zh-CN"/>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t="-116981" r="-103" b="-1730189"/>
                      </a:stretch>
                    </a:blipFill>
                  </a:tcPr>
                </a:tc>
                <a:tc hMerge="1">
                  <a:tcPr/>
                </a:tc>
                <a:tc hMerge="1">
                  <a:tcPr/>
                </a:tc>
                <a:tc hMerge="1">
                  <a:tcPr/>
                </a:tc>
                <a:tc hMerge="1">
                  <a:tcPr/>
                </a:tc>
              </a:tr>
              <a:tr h="1198608">
                <a:tc>
                  <a:txBody>
                    <a:bodyPr/>
                    <a:lstStyle/>
                    <a:p>
                      <a:pPr algn="l">
                        <a:spcAft>
                          <a:spcPts val="0"/>
                        </a:spcAft>
                      </a:pPr>
                      <a:r>
                        <a:rPr lang="en-US" sz="18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剔除</a:t>
                      </a: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五口通商</a:t>
                      </a: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剔除口岸府</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剔除</a:t>
                      </a:r>
                      <a:r>
                        <a:rPr lang="en-US" sz="18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1844</a:t>
                      </a:r>
                      <a:r>
                        <a:rPr lang="zh-CN" sz="18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a:t>
                      </a: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以前的样本</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同时剔除</a:t>
                      </a: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五口通商</a:t>
                      </a: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及</a:t>
                      </a:r>
                      <a:r>
                        <a:rPr lang="en-US" sz="18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1844</a:t>
                      </a:r>
                      <a:r>
                        <a:rPr lang="zh-CN" sz="18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a:t>
                      </a: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以前样本</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54">
                <a:tc>
                  <a:txBody>
                    <a:bodyPr/>
                    <a:lstStyle/>
                    <a:p>
                      <a:endParaRPr lang="zh-CN"/>
                    </a:p>
                  </a:txBody>
                  <a:tcPr marL="68580" marR="68580" marT="9525" marB="0">
                    <a:lnL>
                      <a:noFill/>
                    </a:lnL>
                    <a:lnR>
                      <a:noFill/>
                    </a:lnR>
                    <a:lnT w="12700" cap="flat" cmpd="sng" algn="ctr">
                      <a:solidFill>
                        <a:srgbClr val="000000"/>
                      </a:solidFill>
                      <a:prstDash val="solid"/>
                      <a:round/>
                      <a:headEnd type="none" w="med" len="med"/>
                      <a:tailEnd type="none" w="med" len="med"/>
                    </a:lnT>
                    <a:lnB>
                      <a:noFill/>
                    </a:lnB>
                    <a:blipFill rotWithShape="0">
                      <a:blip r:embed="rId1"/>
                      <a:stretch>
                        <a:fillRect t="-588679" r="-342922" b="-1258491"/>
                      </a:stretch>
                    </a:blipFill>
                  </a:tcPr>
                </a:tc>
                <a:tc rowSpan="2">
                  <a:txBody>
                    <a:bodyPr/>
                    <a:lstStyle/>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-0.4046</a:t>
                      </a:r>
                      <a:r>
                        <a:rPr lang="en-US" sz="18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(0.1301)</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8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-0.6900</a:t>
                      </a:r>
                      <a:r>
                        <a:rPr lang="en-US" sz="1800" b="1" kern="100" baseline="300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a:t>
                      </a:r>
                      <a:endParaRPr lang="zh-CN" sz="18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p>
                      <a:pPr algn="ctr">
                        <a:spcAft>
                          <a:spcPts val="0"/>
                        </a:spcAft>
                      </a:pPr>
                      <a:r>
                        <a:rPr lang="en-US" sz="18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(0.1946)</a:t>
                      </a:r>
                      <a:endParaRPr lang="zh-CN" sz="18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-0.2524</a:t>
                      </a:r>
                      <a:r>
                        <a:rPr lang="en-US" sz="1800" b="1" kern="0" baseline="30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(0.1141)</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-0.2711</a:t>
                      </a:r>
                      <a:r>
                        <a:rPr lang="en-US" sz="1800" b="1" kern="0" baseline="30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(0.1233)</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581081">
                <a:tc>
                  <a:txBody>
                    <a:bodyPr/>
                    <a:lstStyle/>
                    <a:p>
                      <a:pPr algn="l">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vMerge="1">
                  <a:tcPr/>
                </a:tc>
                <a:tc vMerge="1">
                  <a:tcPr/>
                </a:tc>
                <a:tc vMerge="1">
                  <a:tcPr/>
                </a:tc>
                <a:tc vMerge="1">
                  <a:tcPr/>
                </a:tc>
              </a:tr>
              <a:tr h="617528">
                <a:tc>
                  <a:txBody>
                    <a:bodyPr/>
                    <a:lstStyle/>
                    <a:p>
                      <a:endParaRPr lang="zh-CN"/>
                    </a:p>
                  </a:txBody>
                  <a:tcPr marL="68580" marR="68580" marT="9525" marB="0">
                    <a:lnL>
                      <a:noFill/>
                    </a:lnL>
                    <a:lnR>
                      <a:noFill/>
                    </a:lnR>
                    <a:lnT>
                      <a:noFill/>
                    </a:lnT>
                    <a:lnB>
                      <a:noFill/>
                    </a:lnB>
                    <a:blipFill rotWithShape="0">
                      <a:blip r:embed="rId1"/>
                      <a:stretch>
                        <a:fillRect t="-455446" r="-342922" b="-466337"/>
                      </a:stretch>
                    </a:blipFill>
                  </a:tcPr>
                </a:tc>
                <a:tc rowSpan="2">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0.0632</a:t>
                      </a:r>
                      <a:r>
                        <a:rPr lang="en-US" sz="1800" b="1" kern="0" baseline="30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(0.0257)</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0.1075</a:t>
                      </a:r>
                      <a:r>
                        <a:rPr lang="en-US" sz="1800" b="1" kern="100" baseline="300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a:t>
                      </a:r>
                      <a:endParaRPr lang="zh-CN" sz="18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p>
                      <a:pPr algn="ctr"/>
                      <a:r>
                        <a:rPr lang="en-US" sz="18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(0.0367)</a:t>
                      </a:r>
                      <a:endParaRPr lang="zh-CN" sz="18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0.0408</a:t>
                      </a:r>
                      <a:r>
                        <a:rPr lang="en-US" sz="1800" b="1" kern="0" baseline="300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(0.0238)</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0.0481</a:t>
                      </a:r>
                      <a:r>
                        <a:rPr lang="en-US" sz="1800" b="1" kern="0" baseline="300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(0.0245)</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r>
              <a:tr h="307388">
                <a:tc>
                  <a:txBody>
                    <a:bodyPr/>
                    <a:lstStyle/>
                    <a:p>
                      <a:pPr algn="l">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307388">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省份固定效应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8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307388">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年份固定效应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8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a:noFill/>
                    </a:lnT>
                    <a:lnB>
                      <a:noFill/>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r>
              <a:tr h="307388">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经济巨区固定效应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8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a:noFill/>
                    </a:lnT>
                    <a:lnB>
                      <a:noFill/>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r>
              <a:tr h="307388">
                <a:tc>
                  <a:txBody>
                    <a:bodyPr/>
                    <a:lstStyle/>
                    <a:p>
                      <a:pPr algn="l">
                        <a:spcAft>
                          <a:spcPts val="0"/>
                        </a:spcAft>
                      </a:pPr>
                      <a:r>
                        <a:rPr lang="zh-CN" sz="18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农业区固定效应</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8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a:noFill/>
                    </a:lnT>
                    <a:lnB>
                      <a:noFill/>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a:noFill/>
                    </a:lnB>
                  </a:tcPr>
                </a:tc>
              </a:tr>
              <a:tr h="597655">
                <a:tc>
                  <a:txBody>
                    <a:bodyPr/>
                    <a:lstStyle/>
                    <a:p>
                      <a:endParaRPr lang="zh-CN"/>
                    </a:p>
                  </a:txBody>
                  <a:tcPr marL="68580" marR="68580" marT="9525" marB="0">
                    <a:lnL>
                      <a:noFill/>
                    </a:lnL>
                    <a:lnR>
                      <a:noFill/>
                    </a:lnR>
                    <a:lnT>
                      <a:noFill/>
                    </a:lnT>
                    <a:lnB w="12700" cap="flat" cmpd="sng" algn="ctr">
                      <a:solidFill>
                        <a:srgbClr val="000000"/>
                      </a:solidFill>
                      <a:prstDash val="solid"/>
                      <a:round/>
                      <a:headEnd type="none" w="med" len="med"/>
                      <a:tailEnd type="none" w="med" len="med"/>
                    </a:lnB>
                    <a:blipFill rotWithShape="0">
                      <a:blip r:embed="rId1"/>
                      <a:stretch>
                        <a:fillRect t="-830612" r="-342922" b="-122449"/>
                      </a:stretch>
                    </a:blipFill>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8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r>
              <a:tr h="307388">
                <a:tc>
                  <a:txBody>
                    <a:bodyPr/>
                    <a:lstStyle/>
                    <a:p>
                      <a:pPr algn="l">
                        <a:spcAft>
                          <a:spcPts val="0"/>
                        </a:spcAft>
                      </a:pPr>
                      <a:r>
                        <a:rPr lang="en-US" sz="1800" b="1" i="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4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2330</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2188</a:t>
                      </a:r>
                      <a:endParaRPr lang="zh-CN" sz="18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2062</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1725</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r>
              <a:tr h="307388">
                <a:tc>
                  <a:txBody>
                    <a:bodyPr/>
                    <a:lstStyle/>
                    <a:p>
                      <a:pPr algn="l">
                        <a:spcAft>
                          <a:spcPts val="0"/>
                        </a:spcAft>
                      </a:pPr>
                      <a:r>
                        <a:rPr lang="zh-CN" sz="18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a:t>
                      </a:r>
                      <a:r>
                        <a:rPr lang="en-US" sz="1800" b="1" i="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R</a:t>
                      </a:r>
                      <a:r>
                        <a:rPr lang="en-US" sz="1800" b="1" kern="0" baseline="300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0.5519</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0.5785</a:t>
                      </a:r>
                      <a:endParaRPr lang="zh-CN" sz="18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9525" marR="9525" marT="9525"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0.5119</a:t>
                      </a:r>
                      <a:endParaRPr lang="zh-CN" sz="18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0.5086</a:t>
                      </a:r>
                      <a:endParaRPr lang="zh-CN" sz="18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9525" marB="0">
                    <a:lnL>
                      <a:noFill/>
                    </a:lnL>
                    <a:lnR>
                      <a:noFill/>
                    </a:lnR>
                    <a:lnT>
                      <a:noFill/>
                    </a:lnT>
                    <a:lnB w="19050" cap="flat" cmpd="dbl" algn="ctr">
                      <a:solidFill>
                        <a:srgbClr val="000000"/>
                      </a:solidFill>
                      <a:prstDash val="solid"/>
                      <a:round/>
                      <a:headEnd type="none" w="med" len="med"/>
                      <a:tailEnd type="none" w="med" len="med"/>
                    </a:lnB>
                  </a:tcPr>
                </a:tc>
              </a:tr>
            </a:tbl>
          </a:graphicData>
        </a:graphic>
      </p:graphicFrame>
      <p:sp>
        <p:nvSpPr>
          <p:cNvPr id="9" name="文本框 8"/>
          <p:cNvSpPr txBox="1"/>
          <p:nvPr/>
        </p:nvSpPr>
        <p:spPr>
          <a:xfrm>
            <a:off x="323464" y="26525"/>
            <a:ext cx="8228265" cy="646331"/>
          </a:xfrm>
          <a:prstGeom prst="rect">
            <a:avLst/>
          </a:prstGeom>
          <a:noFill/>
        </p:spPr>
        <p:txBody>
          <a:bodyPr wrap="square" rtlCol="0">
            <a:spAutoFit/>
          </a:bodyPr>
          <a:lstStyle/>
          <a:p>
            <a:r>
              <a:rPr lang="en-US" altLang="zh-CN" sz="3600" b="1" dirty="0" err="1"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IV.Regression</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(Robustness  II)</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3" name="矩形 2"/>
          <p:cNvSpPr/>
          <p:nvPr/>
        </p:nvSpPr>
        <p:spPr>
          <a:xfrm>
            <a:off x="-12359" y="3505200"/>
            <a:ext cx="11942805" cy="6604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文本框 14"/>
          <p:cNvSpPr txBox="1"/>
          <p:nvPr/>
        </p:nvSpPr>
        <p:spPr>
          <a:xfrm>
            <a:off x="348176" y="26525"/>
            <a:ext cx="11691424"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V. Mechanism I:Business network(</a:t>
            </a:r>
            <a:r>
              <a:rPr lang="zh-CN" altLang="en-US"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商业网络</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2"/>
              <p:cNvSpPr txBox="1">
                <a:spLocks noChangeArrowheads="1"/>
              </p:cNvSpPr>
              <p:nvPr/>
            </p:nvSpPr>
            <p:spPr bwMode="auto">
              <a:xfrm>
                <a:off x="348176" y="-8406596"/>
                <a:ext cx="10245062" cy="1260615"/>
              </a:xfrm>
              <a:prstGeom prst="rect">
                <a:avLst/>
              </a:prstGeom>
              <a:noFill/>
              <a:ln w="9525">
                <a:noFill/>
                <a:miter lim="800000"/>
                <a:headEnd/>
                <a:tailEnd/>
              </a:ln>
            </p:spPr>
            <p:txBody>
              <a:bodyPr rot="0" vert="horz" wrap="square" lIns="91440" tIns="45720" rIns="91440" bIns="45720" anchor="t" anchorCtr="0">
                <a:noAutofit/>
              </a:bodyPr>
              <a:lstStyle/>
              <a:p>
                <a14:m>
                  <m:oMath xmlns:m="http://schemas.openxmlformats.org/officeDocument/2006/math">
                    <m:sSub>
                      <m:sSubPr>
                        <m:ctrlPr>
                          <a:rPr lang="zh-CN" sz="28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𝟏𝟎𝟎</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𝑽𝒐𝒍𝒂𝒕𝒊𝒍𝒊𝒕𝒚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𝑻𝒓𝒆𝒂𝒕𝒚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𝟐</m:t>
                        </m:r>
                      </m:sub>
                    </m:sSub>
                    <m:func>
                      <m:funcPr>
                        <m:ctrlPr>
                          <a:rPr lang="en-US" sz="2800" b="1" i="1" kern="120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funcPr>
                      <m:fName>
                        <m:r>
                          <a:rPr lang="en-US" sz="2800" b="1" i="0"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𝐥𝐨𝐠</m:t>
                        </m:r>
                      </m:fName>
                      <m:e>
                        <m:d>
                          <m:dPr>
                            <m:ctrlPr>
                              <a:rPr lang="zh-CN" sz="28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𝑫𝒊𝒔𝒕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e>
                        </m:d>
                      </m:e>
                    </m:func>
                    <m:r>
                      <a:rPr lang="en-US" sz="2800" b="1" i="1" kern="120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2800" b="1" i="1">
                        <a:solidFill>
                          <a:schemeClr val="tx1"/>
                        </a:solidFill>
                        <a:latin typeface="Times New Roman" panose="02020603050405020304" pitchFamily="18" charset="0"/>
                        <a:cs typeface="Times New Roman" panose="02020603050405020304" pitchFamily="18" charset="0"/>
                      </a:rPr>
                      <m:t> </m:t>
                    </m:r>
                    <m:sSub>
                      <m:sSub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solidFill>
                                  <a:schemeClr val="tx1"/>
                                </a:solidFill>
                                <a:latin typeface="Cambria Math" panose="02040503050406030204" pitchFamily="18" charset="0"/>
                                <a:cs typeface="Times New Roman" panose="02020603050405020304" pitchFamily="18" charset="0"/>
                              </a:rPr>
                              <m:t>𝜷</m:t>
                            </m:r>
                          </m:e>
                          <m:sub>
                            <m:r>
                              <a:rPr lang="en-US" altLang="zh-CN" sz="2800" b="1" i="1">
                                <a:solidFill>
                                  <a:schemeClr val="tx1"/>
                                </a:solidFill>
                                <a:latin typeface="Cambria Math" panose="02040503050406030204" pitchFamily="18" charset="0"/>
                                <a:cs typeface="Times New Roman" panose="02020603050405020304" pitchFamily="18" charset="0"/>
                              </a:rPr>
                              <m:t>𝟑</m:t>
                            </m:r>
                          </m:sub>
                        </m:sSub>
                        <m:r>
                          <a:rPr lang="en-US" altLang="zh-CN" sz="2800" b="1" i="1">
                            <a:solidFill>
                              <a:schemeClr val="tx1"/>
                            </a:solidFill>
                            <a:latin typeface="Cambria Math" panose="02040503050406030204" pitchFamily="18" charset="0"/>
                            <a:cs typeface="Times New Roman" panose="02020603050405020304" pitchFamily="18" charset="0"/>
                          </a:rPr>
                          <m:t>𝑻𝒓𝒆𝒂𝒕𝒚</m:t>
                        </m:r>
                      </m:e>
                      <m:sub>
                        <m:r>
                          <a:rPr lang="en-US" altLang="zh-CN" sz="2800" b="1" i="1">
                            <a:solidFill>
                              <a:schemeClr val="tx1"/>
                            </a:solidFill>
                            <a:latin typeface="Cambria Math" panose="02040503050406030204" pitchFamily="18" charset="0"/>
                            <a:cs typeface="Times New Roman" panose="02020603050405020304" pitchFamily="18" charset="0"/>
                          </a:rPr>
                          <m:t>𝒊</m:t>
                        </m:r>
                        <m:r>
                          <a:rPr lang="en-US" altLang="zh-CN" sz="2800" b="1" i="1">
                            <a:solidFill>
                              <a:schemeClr val="tx1"/>
                            </a:solidFill>
                            <a:latin typeface="Cambria Math" panose="02040503050406030204" pitchFamily="18" charset="0"/>
                            <a:cs typeface="Times New Roman" panose="02020603050405020304" pitchFamily="18" charset="0"/>
                          </a:rPr>
                          <m:t>,</m:t>
                        </m:r>
                        <m:r>
                          <a:rPr lang="en-US" altLang="zh-CN" sz="2800" b="1" i="1">
                            <a:solidFill>
                              <a:schemeClr val="tx1"/>
                            </a:solidFill>
                            <a:latin typeface="Cambria Math" panose="02040503050406030204" pitchFamily="18" charset="0"/>
                            <a:cs typeface="Times New Roman" panose="02020603050405020304" pitchFamily="18" charset="0"/>
                          </a:rPr>
                          <m:t>𝒕</m:t>
                        </m:r>
                      </m:sub>
                    </m:sSub>
                    <m:r>
                      <a:rPr lang="en-US" altLang="zh-CN"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uncPr>
                      <m:fName>
                        <m:r>
                          <a:rPr lang="en-US" altLang="zh-CN"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𝒍𝒐𝒈</m:t>
                        </m:r>
                      </m:fName>
                      <m:e>
                        <m:d>
                          <m:d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solidFill>
                                      <a:schemeClr val="tx1"/>
                                    </a:solidFill>
                                    <a:latin typeface="Cambria Math" panose="02040503050406030204" pitchFamily="18" charset="0"/>
                                    <a:cs typeface="Times New Roman" panose="02020603050405020304" pitchFamily="18" charset="0"/>
                                  </a:rPr>
                                  <m:t>𝑫𝒊𝒔𝒕</m:t>
                                </m:r>
                              </m:e>
                              <m:sub>
                                <m:r>
                                  <a:rPr lang="en-US" altLang="zh-CN" sz="2800" b="1" i="1">
                                    <a:solidFill>
                                      <a:schemeClr val="tx1"/>
                                    </a:solidFill>
                                    <a:latin typeface="Cambria Math" panose="02040503050406030204" pitchFamily="18" charset="0"/>
                                    <a:cs typeface="Times New Roman" panose="02020603050405020304" pitchFamily="18" charset="0"/>
                                  </a:rPr>
                                  <m:t>𝒊</m:t>
                                </m:r>
                              </m:sub>
                            </m:sSub>
                          </m:e>
                        </m:d>
                      </m:e>
                    </m:func>
                    <m:r>
                      <a:rPr lang="en-US" altLang="zh-CN" sz="2800" b="1" i="1" smtClean="0">
                        <a:solidFill>
                          <a:schemeClr val="tx1"/>
                        </a:solidFill>
                        <a:latin typeface="Cambria Math" panose="02040503050406030204" pitchFamily="18" charset="0"/>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𝟒</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𝑹𝒊𝒗𝒆𝒓</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_</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𝒅𝒊𝒔𝒕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𝟓</m:t>
                            </m:r>
                          </m:sub>
                        </m:sSub>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𝑹𝒊𝒗𝒆𝒓</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_</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𝒅𝒊𝒔𝒕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𝑻𝒓𝒆𝒂𝒕𝒚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𝜹</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𝑿</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𝑷</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𝑨</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𝑺</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𝜼</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𝜺</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oMath>
                </a14:m>
                <a:r>
                  <a:rPr lang="en-US" sz="2800" b="1"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000"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9" name="文本框 2"/>
              <p:cNvSpPr txBox="1">
                <a:spLocks noRot="1" noChangeAspect="1" noMove="1" noResize="1" noEditPoints="1" noAdjustHandles="1" noChangeArrowheads="1" noChangeShapeType="1" noTextEdit="1"/>
              </p:cNvSpPr>
              <p:nvPr/>
            </p:nvSpPr>
            <p:spPr bwMode="auto">
              <a:xfrm>
                <a:off x="348176" y="-8406596"/>
                <a:ext cx="10245062" cy="1260615"/>
              </a:xfrm>
              <a:prstGeom prst="rect">
                <a:avLst/>
              </a:prstGeom>
              <a:blipFill rotWithShape="0">
                <a:blip r:embed="rId1"/>
                <a:stretch>
                  <a:fillRect b="-45411"/>
                </a:stretch>
              </a:blipFill>
              <a:ln w="9525">
                <a:noFill/>
                <a:miter lim="800000"/>
              </a:ln>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0" name="文本框 2"/>
              <p:cNvSpPr txBox="1">
                <a:spLocks noChangeArrowheads="1"/>
              </p:cNvSpPr>
              <p:nvPr/>
            </p:nvSpPr>
            <p:spPr bwMode="auto">
              <a:xfrm>
                <a:off x="-1" y="699380"/>
                <a:ext cx="12132733" cy="1260615"/>
              </a:xfrm>
              <a:prstGeom prst="rect">
                <a:avLst/>
              </a:prstGeom>
              <a:noFill/>
              <a:ln w="9525">
                <a:noFill/>
                <a:miter lim="800000"/>
                <a:headEnd/>
                <a:tailEnd/>
              </a:ln>
            </p:spPr>
            <p:txBody>
              <a:bodyPr rot="0" vert="horz" wrap="square" lIns="91440" tIns="45720" rIns="91440" bIns="45720" anchor="t" anchorCtr="0">
                <a:noAutofit/>
              </a:bodyPr>
              <a:lstStyle/>
              <a:p>
                <a14:m>
                  <m:oMath xmlns:m="http://schemas.openxmlformats.org/officeDocument/2006/math">
                    <m:sSub>
                      <m:sSubPr>
                        <m:ctrlPr>
                          <a:rPr lang="zh-CN" sz="28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𝟏𝟎𝟎</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𝑽𝒐𝒍𝒂𝒕𝒊𝒍𝒊𝒕𝒚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𝑻𝒓𝒆𝒂𝒕𝒚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𝟐</m:t>
                        </m:r>
                      </m:sub>
                    </m:sSub>
                    <m:func>
                      <m:funcPr>
                        <m:ctrlPr>
                          <a:rPr lang="en-US" sz="2800" b="1" i="1" kern="120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ctrlPr>
                      </m:funcPr>
                      <m:fName>
                        <m:r>
                          <a:rPr lang="en-US" sz="2800" b="1" i="0"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𝐥𝐨𝐠</m:t>
                        </m:r>
                      </m:fName>
                      <m:e>
                        <m:d>
                          <m:dPr>
                            <m:ctrlPr>
                              <a:rPr lang="zh-CN" sz="28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𝑫𝒊𝒔𝒕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e>
                        </m:d>
                      </m:e>
                    </m:func>
                    <m:r>
                      <a:rPr lang="en-US" sz="2800" b="1" i="1" kern="1200"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2800" b="1" i="1">
                        <a:solidFill>
                          <a:schemeClr val="tx1"/>
                        </a:solidFill>
                        <a:latin typeface="Times New Roman" panose="02020603050405020304" pitchFamily="18" charset="0"/>
                        <a:cs typeface="Times New Roman" panose="02020603050405020304" pitchFamily="18" charset="0"/>
                      </a:rPr>
                      <m:t> </m:t>
                    </m:r>
                    <m:sSub>
                      <m:sSub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solidFill>
                                  <a:schemeClr val="tx1"/>
                                </a:solidFill>
                                <a:latin typeface="Cambria Math" panose="02040503050406030204" pitchFamily="18" charset="0"/>
                                <a:cs typeface="Times New Roman" panose="02020603050405020304" pitchFamily="18" charset="0"/>
                              </a:rPr>
                              <m:t>𝜷</m:t>
                            </m:r>
                          </m:e>
                          <m:sub>
                            <m:r>
                              <a:rPr lang="en-US" altLang="zh-CN" sz="2800" b="1" i="1">
                                <a:solidFill>
                                  <a:schemeClr val="tx1"/>
                                </a:solidFill>
                                <a:latin typeface="Cambria Math" panose="02040503050406030204" pitchFamily="18" charset="0"/>
                                <a:cs typeface="Times New Roman" panose="02020603050405020304" pitchFamily="18" charset="0"/>
                              </a:rPr>
                              <m:t>𝟑</m:t>
                            </m:r>
                          </m:sub>
                        </m:sSub>
                        <m:r>
                          <a:rPr lang="en-US" altLang="zh-CN" sz="2800" b="1" i="1">
                            <a:solidFill>
                              <a:schemeClr val="tx1"/>
                            </a:solidFill>
                            <a:latin typeface="Cambria Math" panose="02040503050406030204" pitchFamily="18" charset="0"/>
                            <a:cs typeface="Times New Roman" panose="02020603050405020304" pitchFamily="18" charset="0"/>
                          </a:rPr>
                          <m:t>𝑻𝒓𝒆𝒂𝒕𝒚</m:t>
                        </m:r>
                      </m:e>
                      <m:sub>
                        <m:r>
                          <a:rPr lang="en-US" altLang="zh-CN" sz="2800" b="1" i="1">
                            <a:solidFill>
                              <a:schemeClr val="tx1"/>
                            </a:solidFill>
                            <a:latin typeface="Cambria Math" panose="02040503050406030204" pitchFamily="18" charset="0"/>
                            <a:cs typeface="Times New Roman" panose="02020603050405020304" pitchFamily="18" charset="0"/>
                          </a:rPr>
                          <m:t>𝒊</m:t>
                        </m:r>
                        <m:r>
                          <a:rPr lang="en-US" altLang="zh-CN" sz="2800" b="1" i="1">
                            <a:solidFill>
                              <a:schemeClr val="tx1"/>
                            </a:solidFill>
                            <a:latin typeface="Cambria Math" panose="02040503050406030204" pitchFamily="18" charset="0"/>
                            <a:cs typeface="Times New Roman" panose="02020603050405020304" pitchFamily="18" charset="0"/>
                          </a:rPr>
                          <m:t>,</m:t>
                        </m:r>
                        <m:r>
                          <a:rPr lang="en-US" altLang="zh-CN" sz="2800" b="1" i="1">
                            <a:solidFill>
                              <a:schemeClr val="tx1"/>
                            </a:solidFill>
                            <a:latin typeface="Cambria Math" panose="02040503050406030204" pitchFamily="18" charset="0"/>
                            <a:cs typeface="Times New Roman" panose="02020603050405020304" pitchFamily="18" charset="0"/>
                          </a:rPr>
                          <m:t>𝒕</m:t>
                        </m:r>
                      </m:sub>
                    </m:sSub>
                    <m:r>
                      <a:rPr lang="en-US" altLang="zh-CN"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uncPr>
                      <m:fName>
                        <m:r>
                          <a:rPr lang="en-US" altLang="zh-CN"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𝒍𝒐𝒈</m:t>
                        </m:r>
                      </m:fName>
                      <m:e>
                        <m:d>
                          <m:d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28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solidFill>
                                      <a:schemeClr val="tx1"/>
                                    </a:solidFill>
                                    <a:latin typeface="Cambria Math" panose="02040503050406030204" pitchFamily="18" charset="0"/>
                                    <a:cs typeface="Times New Roman" panose="02020603050405020304" pitchFamily="18" charset="0"/>
                                  </a:rPr>
                                  <m:t>𝑫𝒊𝒔𝒕</m:t>
                                </m:r>
                              </m:e>
                              <m:sub>
                                <m:r>
                                  <a:rPr lang="en-US" altLang="zh-CN" sz="2800" b="1" i="1">
                                    <a:solidFill>
                                      <a:schemeClr val="tx1"/>
                                    </a:solidFill>
                                    <a:latin typeface="Cambria Math" panose="02040503050406030204" pitchFamily="18" charset="0"/>
                                    <a:cs typeface="Times New Roman" panose="02020603050405020304" pitchFamily="18" charset="0"/>
                                  </a:rPr>
                                  <m:t>𝒊</m:t>
                                </m:r>
                              </m:sub>
                            </m:sSub>
                          </m:e>
                        </m:d>
                      </m:e>
                    </m:func>
                    <m:r>
                      <a:rPr lang="en-US" altLang="zh-CN" sz="2800" b="1" i="1" smtClean="0">
                        <a:solidFill>
                          <a:schemeClr val="tx1"/>
                        </a:solidFill>
                        <a:latin typeface="Cambria Math" panose="02040503050406030204" pitchFamily="18" charset="0"/>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𝟒</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𝑹𝒊𝒗𝒆𝒓</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_</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𝒅𝒊𝒔𝒕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𝟓</m:t>
                            </m:r>
                          </m:sub>
                        </m:sSub>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𝑹𝒊𝒗𝒆𝒓</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_</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𝒅𝒊𝒔𝒕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𝑻𝒓𝒆𝒂𝒕𝒚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𝜹</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𝑿</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𝑷</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𝑨</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𝑺</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𝜼</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𝜺</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oMath>
                </a14:m>
                <a:r>
                  <a:rPr lang="en-US" sz="2000" i="1" kern="12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000"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0" name="文本框 2"/>
              <p:cNvSpPr txBox="1">
                <a:spLocks noRot="1" noChangeAspect="1" noMove="1" noResize="1" noEditPoints="1" noAdjustHandles="1" noChangeArrowheads="1" noChangeShapeType="1" noTextEdit="1"/>
              </p:cNvSpPr>
              <p:nvPr/>
            </p:nvSpPr>
            <p:spPr bwMode="auto">
              <a:xfrm>
                <a:off x="-1" y="699380"/>
                <a:ext cx="12132733" cy="1260615"/>
              </a:xfrm>
              <a:prstGeom prst="rect">
                <a:avLst/>
              </a:prstGeom>
              <a:blipFill rotWithShape="0">
                <a:blip r:embed="rId2"/>
                <a:stretch>
                  <a:fillRect b="-9662"/>
                </a:stretch>
              </a:blipFill>
              <a:ln w="9525">
                <a:noFill/>
                <a:miter lim="800000"/>
              </a:ln>
            </p:spPr>
            <p:txBody>
              <a:bodyPr/>
              <a:lstStyle/>
              <a:p>
                <a:r>
                  <a:rPr lang="zh-CN" altLang="en-US">
                    <a:noFill/>
                  </a:rPr>
                  <a:t> </a:t>
                </a:r>
                <a:endParaRPr lang="zh-CN" altLang="en-US">
                  <a:noFill/>
                </a:endParaRPr>
              </a:p>
            </p:txBody>
          </p:sp>
        </mc:Fallback>
      </mc:AlternateContent>
      <p:graphicFrame>
        <p:nvGraphicFramePr>
          <p:cNvPr id="6" name="表格 5"/>
          <p:cNvGraphicFramePr>
            <a:graphicFrameLocks noGrp="1"/>
          </p:cNvGraphicFramePr>
          <p:nvPr/>
        </p:nvGraphicFramePr>
        <p:xfrm>
          <a:off x="143932" y="2074333"/>
          <a:ext cx="11895669" cy="4573558"/>
        </p:xfrm>
        <a:graphic>
          <a:graphicData uri="http://schemas.openxmlformats.org/drawingml/2006/table">
            <a:tbl>
              <a:tblPr/>
              <a:tblGrid>
                <a:gridCol w="4101626"/>
                <a:gridCol w="1948511"/>
                <a:gridCol w="1948511"/>
                <a:gridCol w="1950889"/>
                <a:gridCol w="1946132"/>
              </a:tblGrid>
              <a:tr h="243840">
                <a:tc>
                  <a:txBody>
                    <a:bodyPr/>
                    <a:lstStyle/>
                    <a:p>
                      <a:pPr algn="l">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(4)</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08">
                <a:tc gridSpan="5">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t="-121429" r="-51" b="-1640476"/>
                      </a:stretch>
                    </a:blipFill>
                  </a:tcPr>
                </a:tc>
                <a:tc hMerge="1">
                  <a:tcPr/>
                </a:tc>
                <a:tc hMerge="1">
                  <a:tcPr/>
                </a:tc>
                <a:tc hMerge="1">
                  <a:tcPr/>
                </a:tc>
                <a:tc hMerge="1">
                  <a:tcPr/>
                </a:tc>
              </a:tr>
              <a:tr h="254508">
                <a:tc>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a:noFill/>
                    </a:lnB>
                    <a:blipFill rotWithShape="0">
                      <a:blip r:embed="rId3"/>
                      <a:stretch>
                        <a:fillRect t="-221429" r="-190342" b="-1540476"/>
                      </a:stretch>
                    </a:blip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-0.3599</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-0.3826</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-0.4433</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-0.4368</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0407">
                <a:tc>
                  <a:txBody>
                    <a:bodyPr/>
                    <a:lstStyle/>
                    <a:p>
                      <a:pPr algn="l">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(0.1037)</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(0.1086)</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(0.1092)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(0.1074)</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54508">
                <a:tc>
                  <a:txBody>
                    <a:bodyPr/>
                    <a:lstStyle/>
                    <a:p>
                      <a:endParaRPr lang="zh-CN"/>
                    </a:p>
                  </a:txBody>
                  <a:tcPr marL="68580" marR="68580" marT="0" marB="0">
                    <a:lnL>
                      <a:noFill/>
                    </a:lnL>
                    <a:lnR>
                      <a:noFill/>
                    </a:lnR>
                    <a:lnT>
                      <a:noFill/>
                    </a:lnT>
                    <a:lnB>
                      <a:noFill/>
                    </a:lnB>
                    <a:blipFill rotWithShape="0">
                      <a:blip r:embed="rId3"/>
                      <a:stretch>
                        <a:fillRect t="-421429" r="-190342" b="-1340476"/>
                      </a:stretch>
                    </a:blip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0.0021</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0.0086</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0.0162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0.0152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311995">
                <a:tc>
                  <a:txBody>
                    <a:bodyPr/>
                    <a:lstStyle/>
                    <a:p>
                      <a:pPr algn="l">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(0.0222)</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(0.0229)</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(0.0223)</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(0.0223)</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3840">
                <a:tc>
                  <a:txBody>
                    <a:bodyPr/>
                    <a:lstStyle/>
                    <a:p>
                      <a:endParaRPr lang="zh-CN"/>
                    </a:p>
                  </a:txBody>
                  <a:tcPr marL="68580" marR="68580" marT="0" marB="0">
                    <a:lnL>
                      <a:noFill/>
                    </a:lnL>
                    <a:lnR>
                      <a:noFill/>
                    </a:lnR>
                    <a:lnT>
                      <a:noFill/>
                    </a:lnT>
                    <a:lnB>
                      <a:noFill/>
                    </a:lnB>
                    <a:blipFill rotWithShape="0">
                      <a:blip r:embed="rId3"/>
                      <a:stretch>
                        <a:fillRect t="-675000" r="-190342" b="-1180000"/>
                      </a:stretch>
                    </a:blip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-0.0178</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-0.0101</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-0.0109</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0.0132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309540">
                <a:tc>
                  <a:txBody>
                    <a:bodyPr/>
                    <a:lstStyle/>
                    <a:p>
                      <a:pPr algn="l">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(0.0210)</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(0.0211)</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(0.0208)</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(0.0206)</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4846">
                <a:tc rowSpan="2">
                  <a:txBody>
                    <a:bodyPr/>
                    <a:lstStyle/>
                    <a:p>
                      <a:endParaRPr lang="zh-CN"/>
                    </a:p>
                  </a:txBody>
                  <a:tcPr marL="68580" marR="68580" marT="0" marB="0">
                    <a:lnL>
                      <a:noFill/>
                    </a:lnL>
                    <a:lnR>
                      <a:noFill/>
                    </a:lnR>
                    <a:lnT>
                      <a:noFill/>
                    </a:lnT>
                    <a:lnB w="12700" cap="flat" cmpd="sng" algn="ctr">
                      <a:solidFill>
                        <a:srgbClr val="000000"/>
                      </a:solidFill>
                      <a:prstDash val="solid"/>
                      <a:round/>
                      <a:headEnd type="none" w="med" len="med"/>
                      <a:tailEnd type="none" w="med" len="med"/>
                    </a:lnB>
                    <a:blipFill rotWithShape="0">
                      <a:blip r:embed="rId3"/>
                      <a:stretch>
                        <a:fillRect t="-445679" r="-190342" b="-419753"/>
                      </a:stretch>
                    </a:blip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0.0542</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0.0517</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0.0565</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0.0551</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4846">
                <a:tc vMerge="1">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(0.0139)</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(0.0141)</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(0.0146)</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(0.0144)</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43840">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省份固定效应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43840">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年份固定效应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3840">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经济巨区固定效应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3840">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农业区固定效应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3840">
                <a:tc>
                  <a:txBody>
                    <a:bodyPr/>
                    <a:lstStyle/>
                    <a:p>
                      <a:endParaRPr lang="zh-CN"/>
                    </a:p>
                  </a:txBody>
                  <a:tcPr marL="68580" marR="68580" marT="0" marB="0">
                    <a:lnL>
                      <a:noFill/>
                    </a:lnL>
                    <a:lnR>
                      <a:noFill/>
                    </a:lnR>
                    <a:lnT>
                      <a:noFill/>
                    </a:lnT>
                    <a:lnB>
                      <a:noFill/>
                    </a:lnB>
                    <a:blipFill rotWithShape="0">
                      <a:blip r:embed="rId3"/>
                      <a:stretch>
                        <a:fillRect t="-1505000" r="-190342" b="-350000"/>
                      </a:stretch>
                    </a:blip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43840">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控制变量（邻府平均）</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r h="243840">
                <a:tc>
                  <a:txBody>
                    <a:bodyPr/>
                    <a:lstStyle/>
                    <a:p>
                      <a:pPr algn="l">
                        <a:spcAft>
                          <a:spcPts val="0"/>
                        </a:spcAft>
                      </a:pPr>
                      <a:r>
                        <a:rPr lang="en-US" sz="1600" b="1" i="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43840">
                <a:tc>
                  <a:txBody>
                    <a:bodyPr/>
                    <a:lstStyle/>
                    <a:p>
                      <a:pPr algn="l">
                        <a:spcAft>
                          <a:spcPts val="0"/>
                        </a:spcAft>
                      </a:pPr>
                      <a:r>
                        <a:rPr lang="zh-CN"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a:t>
                      </a:r>
                      <a:r>
                        <a:rPr lang="en-US" sz="1600" b="1" i="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R</a:t>
                      </a:r>
                      <a:r>
                        <a:rPr lang="en-US" sz="1600" b="1" kern="0" baseline="300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0.5249</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0.5521</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0.5660</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0.5719</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r>
            </a:tbl>
          </a:graphicData>
        </a:graphic>
      </p:graphicFrame>
      <p:sp>
        <p:nvSpPr>
          <p:cNvPr id="7" name="矩形 6"/>
          <p:cNvSpPr/>
          <p:nvPr/>
        </p:nvSpPr>
        <p:spPr>
          <a:xfrm>
            <a:off x="0" y="4097866"/>
            <a:ext cx="12192000" cy="6604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534400" y="1270630"/>
            <a:ext cx="3158066" cy="433291"/>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4663" y="1641042"/>
            <a:ext cx="1579033" cy="433291"/>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aphicFrame>
        <p:nvGraphicFramePr>
          <p:cNvPr id="2" name="表格 1"/>
          <p:cNvGraphicFramePr>
            <a:graphicFrameLocks noGrp="1"/>
          </p:cNvGraphicFramePr>
          <p:nvPr/>
        </p:nvGraphicFramePr>
        <p:xfrm>
          <a:off x="228600" y="2052807"/>
          <a:ext cx="11717867" cy="4491927"/>
        </p:xfrm>
        <a:graphic>
          <a:graphicData uri="http://schemas.openxmlformats.org/drawingml/2006/table">
            <a:tbl>
              <a:tblPr/>
              <a:tblGrid>
                <a:gridCol w="4045091"/>
                <a:gridCol w="1918194"/>
                <a:gridCol w="1920539"/>
                <a:gridCol w="1920539"/>
                <a:gridCol w="1913504"/>
              </a:tblGrid>
              <a:tr h="325397">
                <a:tc>
                  <a:txBody>
                    <a:bodyPr/>
                    <a:lstStyle/>
                    <a:p>
                      <a:pPr algn="l">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(1)</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(3)</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(4)</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18">
                <a:tc gridSpan="5">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t="-142222" r="-104" b="-1460000"/>
                      </a:stretch>
                    </a:blipFill>
                  </a:tcPr>
                </a:tc>
                <a:tc hMerge="1">
                  <a:tcPr/>
                </a:tc>
                <a:tc hMerge="1">
                  <a:tcPr/>
                </a:tc>
                <a:tc hMerge="1">
                  <a:tcPr/>
                </a:tc>
                <a:tc hMerge="1">
                  <a:tcPr/>
                </a:tc>
              </a:tr>
              <a:tr h="272918">
                <a:tc>
                  <a:txBody>
                    <a:bodyPr/>
                    <a:lstStyle/>
                    <a:p>
                      <a:endParaRPr lang="zh-CN"/>
                    </a:p>
                  </a:txBody>
                  <a:tcPr marL="68580" marR="68580" marT="0" marB="0">
                    <a:lnL>
                      <a:noFill/>
                    </a:lnL>
                    <a:lnR>
                      <a:noFill/>
                    </a:lnR>
                    <a:lnT w="12700" cap="flat" cmpd="sng" algn="ctr">
                      <a:solidFill>
                        <a:srgbClr val="000000"/>
                      </a:solidFill>
                      <a:prstDash val="solid"/>
                      <a:round/>
                      <a:headEnd type="none" w="med" len="med"/>
                      <a:tailEnd type="none" w="med" len="med"/>
                    </a:lnT>
                    <a:lnB>
                      <a:noFill/>
                    </a:lnB>
                    <a:blipFill rotWithShape="0">
                      <a:blip r:embed="rId1"/>
                      <a:stretch>
                        <a:fillRect t="-242222" r="-189910" b="-1360000"/>
                      </a:stretch>
                    </a:blip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-0.1439</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dirty="0">
                          <a:effectLst/>
                          <a:latin typeface="Times New Roman" panose="02020603050405020304" pitchFamily="18" charset="0"/>
                          <a:ea typeface="仿宋" panose="02010609060101010101" pitchFamily="49" charset="-122"/>
                          <a:cs typeface="Times New Roman" panose="02020603050405020304" pitchFamily="18" charset="0"/>
                        </a:rPr>
                        <a:t>-0.2013</a:t>
                      </a:r>
                      <a:r>
                        <a:rPr lang="en-US" sz="1600" b="1" kern="0" baseline="30000" dirty="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-0.2650</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-0.2194</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93059">
                <a:tc>
                  <a:txBody>
                    <a:bodyPr/>
                    <a:lstStyle/>
                    <a:p>
                      <a:pPr algn="l">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(0.1077)</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(0.1090)</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(0.1114)</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(0.1112)</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72918">
                <a:tc>
                  <a:txBody>
                    <a:bodyPr/>
                    <a:lstStyle/>
                    <a:p>
                      <a:endParaRPr lang="zh-CN"/>
                    </a:p>
                  </a:txBody>
                  <a:tcPr marL="68580" marR="68580" marT="0" marB="0">
                    <a:lnL>
                      <a:noFill/>
                    </a:lnL>
                    <a:lnR>
                      <a:noFill/>
                    </a:lnR>
                    <a:lnT>
                      <a:noFill/>
                    </a:lnT>
                    <a:lnB>
                      <a:noFill/>
                    </a:lnB>
                    <a:blipFill rotWithShape="0">
                      <a:blip r:embed="rId1"/>
                      <a:stretch>
                        <a:fillRect t="-448889" r="-189910" b="-1153333"/>
                      </a:stretch>
                    </a:blip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0.0340</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0.0393</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0.0495</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0.0444</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352034">
                <a:tc>
                  <a:txBody>
                    <a:bodyPr/>
                    <a:lstStyle/>
                    <a:p>
                      <a:pPr algn="l">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(0.0206)</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(0.0216)</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(0.0214)</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(0.0204)</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72918">
                <a:tc>
                  <a:txBody>
                    <a:bodyPr/>
                    <a:lstStyle/>
                    <a:p>
                      <a:endParaRPr lang="zh-CN"/>
                    </a:p>
                  </a:txBody>
                  <a:tcPr marL="68580" marR="68580" marT="0" marB="0">
                    <a:lnL>
                      <a:noFill/>
                    </a:lnL>
                    <a:lnR>
                      <a:noFill/>
                    </a:lnR>
                    <a:lnT>
                      <a:noFill/>
                    </a:lnT>
                    <a:lnB>
                      <a:noFill/>
                    </a:lnB>
                    <a:blipFill rotWithShape="0">
                      <a:blip r:embed="rId1"/>
                      <a:stretch>
                        <a:fillRect t="-677778" r="-189910" b="-924444"/>
                      </a:stretch>
                    </a:blip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-0.1912</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-0.1382</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-0.1156</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-0.1778</a:t>
                      </a:r>
                      <a:r>
                        <a:rPr lang="en-US" sz="1600" b="1" kern="0" baseline="30000">
                          <a:effectLst/>
                          <a:latin typeface="Times New Roman" panose="02020603050405020304" pitchFamily="18" charset="0"/>
                          <a:ea typeface="仿宋" panose="02010609060101010101" pitchFamily="49" charset="-122"/>
                          <a:cs typeface="Times New Roman" panose="02020603050405020304" pitchFamily="18" charset="0"/>
                        </a:rPr>
                        <a:t>***</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75820">
                <a:tc>
                  <a:txBody>
                    <a:bodyPr/>
                    <a:lstStyle/>
                    <a:p>
                      <a:pPr algn="l">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(0.0651)</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(0.0568)</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(0.0558)</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(0.0611)</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74006">
                <a:tc>
                  <a:txBody>
                    <a:bodyPr/>
                    <a:lstStyle/>
                    <a:p>
                      <a:pPr algn="l">
                        <a:spcAft>
                          <a:spcPts val="0"/>
                        </a:spcAft>
                      </a:pPr>
                      <a:r>
                        <a:rPr lang="zh-CN" sz="16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省份固定效应</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74006">
                <a:tc>
                  <a:txBody>
                    <a:bodyPr/>
                    <a:lstStyle/>
                    <a:p>
                      <a:pPr algn="l">
                        <a:spcAft>
                          <a:spcPts val="0"/>
                        </a:spcAft>
                      </a:pPr>
                      <a:r>
                        <a:rPr lang="zh-CN" sz="16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年份固定效应</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74006">
                <a:tc>
                  <a:txBody>
                    <a:bodyPr/>
                    <a:lstStyle/>
                    <a:p>
                      <a:pPr algn="l">
                        <a:spcAft>
                          <a:spcPts val="0"/>
                        </a:spcAft>
                      </a:pPr>
                      <a:r>
                        <a:rPr lang="zh-CN" sz="16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经济巨区固定效应</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dirty="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74006">
                <a:tc>
                  <a:txBody>
                    <a:bodyPr/>
                    <a:lstStyle/>
                    <a:p>
                      <a:pPr algn="l">
                        <a:spcAft>
                          <a:spcPts val="0"/>
                        </a:spcAft>
                      </a:pPr>
                      <a:r>
                        <a:rPr lang="zh-CN" sz="16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农业区固定效应</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61305">
                <a:tc>
                  <a:txBody>
                    <a:bodyPr/>
                    <a:lstStyle/>
                    <a:p>
                      <a:endParaRPr lang="zh-CN"/>
                    </a:p>
                  </a:txBody>
                  <a:tcPr marL="68580" marR="68580" marT="0" marB="0">
                    <a:lnL>
                      <a:noFill/>
                    </a:lnL>
                    <a:lnR>
                      <a:noFill/>
                    </a:lnR>
                    <a:lnT>
                      <a:noFill/>
                    </a:lnT>
                    <a:lnB>
                      <a:noFill/>
                    </a:lnB>
                    <a:blipFill rotWithShape="0">
                      <a:blip r:embed="rId1"/>
                      <a:stretch>
                        <a:fillRect t="-1337209" r="-189910" b="-344186"/>
                      </a:stretch>
                    </a:blip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r>
              <a:tr h="274006">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控制变量（邻府平均）</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r h="261305">
                <a:tc>
                  <a:txBody>
                    <a:bodyPr/>
                    <a:lstStyle/>
                    <a:p>
                      <a:pPr algn="l">
                        <a:spcAft>
                          <a:spcPts val="0"/>
                        </a:spcAft>
                      </a:pPr>
                      <a:r>
                        <a:rPr lang="en-US" sz="1600" b="1" i="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2778</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1305">
                <a:tc>
                  <a:txBody>
                    <a:bodyPr/>
                    <a:lstStyle/>
                    <a:p>
                      <a:pPr algn="l">
                        <a:spcAft>
                          <a:spcPts val="0"/>
                        </a:spcAft>
                      </a:pPr>
                      <a:r>
                        <a:rPr lang="zh-CN"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a:t>
                      </a:r>
                      <a:r>
                        <a:rPr lang="en-US" sz="1600" b="1" i="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R</a:t>
                      </a:r>
                      <a:r>
                        <a:rPr lang="en-US" sz="1600" b="1" kern="0" baseline="300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0.5253</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0.5497</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a:effectLst/>
                          <a:latin typeface="Times New Roman" panose="02020603050405020304" pitchFamily="18" charset="0"/>
                          <a:ea typeface="仿宋" panose="02010609060101010101" pitchFamily="49" charset="-122"/>
                          <a:cs typeface="Times New Roman" panose="02020603050405020304" pitchFamily="18" charset="0"/>
                        </a:rPr>
                        <a:t>0.5617</a:t>
                      </a:r>
                      <a:endParaRPr lang="zh-CN" sz="16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b="1" kern="0" dirty="0">
                          <a:effectLst/>
                          <a:latin typeface="Times New Roman" panose="02020603050405020304" pitchFamily="18" charset="0"/>
                          <a:ea typeface="仿宋" panose="02010609060101010101" pitchFamily="49" charset="-122"/>
                          <a:cs typeface="Times New Roman" panose="02020603050405020304" pitchFamily="18" charset="0"/>
                        </a:rPr>
                        <a:t>0.5463</a:t>
                      </a:r>
                      <a:endParaRPr 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r>
            </a:tbl>
          </a:graphicData>
        </a:graphic>
      </p:graphicFrame>
      <p:sp>
        <p:nvSpPr>
          <p:cNvPr id="9" name="文本框 8"/>
          <p:cNvSpPr txBox="1"/>
          <p:nvPr/>
        </p:nvSpPr>
        <p:spPr>
          <a:xfrm>
            <a:off x="348176" y="26525"/>
            <a:ext cx="11691424"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V. Mechanism II: Institutional Pioneer(</a:t>
            </a:r>
            <a:r>
              <a:rPr lang="zh-CN" altLang="en-US"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制度示范</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文本框 2"/>
              <p:cNvSpPr txBox="1">
                <a:spLocks noChangeArrowheads="1"/>
              </p:cNvSpPr>
              <p:nvPr/>
            </p:nvSpPr>
            <p:spPr bwMode="auto">
              <a:xfrm>
                <a:off x="459906" y="688362"/>
                <a:ext cx="10491740" cy="1364445"/>
              </a:xfrm>
              <a:prstGeom prst="rect">
                <a:avLst/>
              </a:prstGeom>
              <a:noFill/>
              <a:ln w="9525">
                <a:noFill/>
                <a:miter lim="800000"/>
                <a:headEnd/>
                <a:tailEnd/>
              </a:ln>
            </p:spPr>
            <p:txBody>
              <a:bodyPr rot="0" vert="horz" wrap="square" lIns="91440" tIns="45720" rIns="91440" bIns="45720" anchor="t" anchorCtr="0">
                <a:noAutofit/>
              </a:bodyPr>
              <a:lstStyle/>
              <a:p>
                <a14:m>
                  <m:oMath xmlns:m="http://schemas.openxmlformats.org/officeDocument/2006/math">
                    <m:sSub>
                      <m:sSubPr>
                        <m:ctrlPr>
                          <a:rPr lang="zh-CN" sz="24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𝟏𝟎𝟎</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𝑽𝒐𝒍𝒂𝒕𝒊𝒍𝒊𝒕𝒚</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sub>
                    </m:sSub>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𝑻𝒓𝒆𝒂𝒕𝒚</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𝟐</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d>
                      <m:dPr>
                        <m:ctrlPr>
                          <a:rPr lang="zh-CN" sz="24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𝑫𝒊𝒔𝒕</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e>
                    </m:d>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sz="2400" b="1" i="1">
                        <a:solidFill>
                          <a:schemeClr val="tx1"/>
                        </a:solidFill>
                        <a:latin typeface="Times New Roman" panose="02020603050405020304" pitchFamily="18" charset="0"/>
                        <a:cs typeface="Times New Roman" panose="02020603050405020304" pitchFamily="18" charset="0"/>
                      </a:rPr>
                      <m:t> </m:t>
                    </m:r>
                    <m:sSub>
                      <m:sSubPr>
                        <m:ctrlPr>
                          <a:rPr lang="zh-CN" altLang="en-US"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en-US"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a:solidFill>
                                  <a:schemeClr val="tx1"/>
                                </a:solidFill>
                                <a:latin typeface="Cambria Math" panose="02040503050406030204" pitchFamily="18" charset="0"/>
                                <a:cs typeface="Times New Roman" panose="02020603050405020304" pitchFamily="18" charset="0"/>
                              </a:rPr>
                              <m:t>𝜷</m:t>
                            </m:r>
                          </m:e>
                          <m:sub>
                            <m:r>
                              <a:rPr lang="en-US" altLang="zh-CN" sz="2400" b="1" i="1">
                                <a:solidFill>
                                  <a:schemeClr val="tx1"/>
                                </a:solidFill>
                                <a:latin typeface="Cambria Math" panose="02040503050406030204" pitchFamily="18" charset="0"/>
                                <a:cs typeface="Times New Roman" panose="02020603050405020304" pitchFamily="18" charset="0"/>
                              </a:rPr>
                              <m:t>𝟑</m:t>
                            </m:r>
                          </m:sub>
                        </m:sSub>
                        <m:r>
                          <a:rPr lang="en-US" altLang="zh-CN" sz="2400" b="1" i="1">
                            <a:solidFill>
                              <a:schemeClr val="tx1"/>
                            </a:solidFill>
                            <a:latin typeface="Cambria Math" panose="02040503050406030204" pitchFamily="18" charset="0"/>
                            <a:cs typeface="Times New Roman" panose="02020603050405020304" pitchFamily="18" charset="0"/>
                          </a:rPr>
                          <m:t>𝑻𝒓𝒆𝒂𝒕𝒚</m:t>
                        </m:r>
                      </m:e>
                      <m:sub>
                        <m:r>
                          <a:rPr lang="en-US" altLang="zh-CN" sz="2400" b="1" i="1">
                            <a:solidFill>
                              <a:schemeClr val="tx1"/>
                            </a:solidFill>
                            <a:latin typeface="Cambria Math" panose="02040503050406030204" pitchFamily="18" charset="0"/>
                            <a:cs typeface="Times New Roman" panose="02020603050405020304" pitchFamily="18" charset="0"/>
                          </a:rPr>
                          <m:t>𝒊</m:t>
                        </m:r>
                        <m:r>
                          <a:rPr lang="en-US" altLang="zh-CN" sz="2400" b="1" i="1">
                            <a:solidFill>
                              <a:schemeClr val="tx1"/>
                            </a:solidFill>
                            <a:latin typeface="Cambria Math" panose="02040503050406030204" pitchFamily="18" charset="0"/>
                            <a:cs typeface="Times New Roman" panose="02020603050405020304" pitchFamily="18" charset="0"/>
                          </a:rPr>
                          <m:t>,</m:t>
                        </m:r>
                        <m:r>
                          <a:rPr lang="en-US" altLang="zh-CN" sz="2400" b="1" i="1">
                            <a:solidFill>
                              <a:schemeClr val="tx1"/>
                            </a:solidFill>
                            <a:latin typeface="Cambria Math" panose="02040503050406030204" pitchFamily="18" charset="0"/>
                            <a:cs typeface="Times New Roman" panose="02020603050405020304" pitchFamily="18" charset="0"/>
                          </a:rPr>
                          <m:t>𝒕</m:t>
                        </m:r>
                      </m:sub>
                    </m:sSub>
                    <m:r>
                      <a:rPr lang="en-US" altLang="zh-CN"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zh-CN" altLang="en-US"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uncPr>
                      <m:fName>
                        <m:r>
                          <a:rPr lang="en-US" altLang="zh-CN"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𝒍𝒐𝒈</m:t>
                        </m:r>
                      </m:fName>
                      <m:e>
                        <m:d>
                          <m:dPr>
                            <m:ctrlPr>
                              <a:rPr lang="zh-CN" altLang="en-US"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en-US"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a:solidFill>
                                      <a:schemeClr val="tx1"/>
                                    </a:solidFill>
                                    <a:latin typeface="Cambria Math" panose="02040503050406030204" pitchFamily="18" charset="0"/>
                                    <a:cs typeface="Times New Roman" panose="02020603050405020304" pitchFamily="18" charset="0"/>
                                  </a:rPr>
                                  <m:t>𝑫𝒊𝒔𝒕</m:t>
                                </m:r>
                              </m:e>
                              <m:sub>
                                <m:r>
                                  <a:rPr lang="en-US" altLang="zh-CN" sz="2400" b="1" i="1">
                                    <a:solidFill>
                                      <a:schemeClr val="tx1"/>
                                    </a:solidFill>
                                    <a:latin typeface="Cambria Math" panose="02040503050406030204" pitchFamily="18" charset="0"/>
                                    <a:cs typeface="Times New Roman" panose="02020603050405020304" pitchFamily="18" charset="0"/>
                                  </a:rPr>
                                  <m:t>𝒊</m:t>
                                </m:r>
                              </m:sub>
                            </m:sSub>
                          </m:e>
                        </m:d>
                      </m:e>
                    </m:func>
                    <m:r>
                      <a:rPr lang="en-US" altLang="zh-CN" sz="2400" b="1" i="1" smtClean="0">
                        <a:solidFill>
                          <a:schemeClr val="tx1"/>
                        </a:solidFill>
                        <a:latin typeface="Cambria Math" panose="02040503050406030204" pitchFamily="18" charset="0"/>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𝜷</m:t>
                            </m:r>
                          </m:e>
                          <m:sub>
                            <m:r>
                              <a:rPr lang="en-US"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𝟒</m:t>
                            </m:r>
                          </m:sub>
                        </m:sSub>
                        <m:r>
                          <a:rPr lang="en-US" sz="24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𝑪𝒐𝒏𝒄𝒆𝒔𝒔𝒊𝒐𝒏</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𝑻𝒓𝒆𝒂𝒕𝒚</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𝜹</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𝑿</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𝑷</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𝑨</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𝑺</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𝜼</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4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𝜺</m:t>
                        </m:r>
                      </m:e>
                      <m:sub>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4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oMath>
                </a14:m>
                <a:r>
                  <a:rPr lang="en-US" sz="2400" b="1"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400" b="1" i="1" kern="12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4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1" name="文本框 2"/>
              <p:cNvSpPr txBox="1">
                <a:spLocks noRot="1" noChangeAspect="1" noMove="1" noResize="1" noEditPoints="1" noAdjustHandles="1" noChangeArrowheads="1" noChangeShapeType="1" noTextEdit="1"/>
              </p:cNvSpPr>
              <p:nvPr/>
            </p:nvSpPr>
            <p:spPr bwMode="auto">
              <a:xfrm>
                <a:off x="459906" y="688362"/>
                <a:ext cx="10491740" cy="1364445"/>
              </a:xfrm>
              <a:prstGeom prst="rect">
                <a:avLst/>
              </a:prstGeom>
              <a:blipFill rotWithShape="0">
                <a:blip r:embed="rId2"/>
                <a:stretch>
                  <a:fillRect l="-523"/>
                </a:stretch>
              </a:blipFill>
              <a:ln w="9525">
                <a:noFill/>
                <a:miter lim="800000"/>
              </a:ln>
            </p:spPr>
            <p:txBody>
              <a:bodyPr/>
              <a:lstStyle/>
              <a:p>
                <a:r>
                  <a:rPr lang="zh-CN" altLang="en-US">
                    <a:noFill/>
                  </a:rPr>
                  <a:t> </a:t>
                </a:r>
                <a:endParaRPr lang="zh-CN" altLang="en-US">
                  <a:noFill/>
                </a:endParaRPr>
              </a:p>
            </p:txBody>
          </p:sp>
        </mc:Fallback>
      </mc:AlternateContent>
      <p:sp>
        <p:nvSpPr>
          <p:cNvPr id="15" name="矩形 14"/>
          <p:cNvSpPr/>
          <p:nvPr/>
        </p:nvSpPr>
        <p:spPr>
          <a:xfrm>
            <a:off x="110067" y="3776134"/>
            <a:ext cx="11633200" cy="6604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98999" y="1077019"/>
            <a:ext cx="3445933" cy="433291"/>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7" name="矩形 16"/>
              <p:cNvSpPr/>
              <p:nvPr/>
            </p:nvSpPr>
            <p:spPr>
              <a:xfrm>
                <a:off x="3617429" y="1542614"/>
                <a:ext cx="8422171" cy="477888"/>
              </a:xfrm>
              <a:prstGeom prst="rect">
                <a:avLst/>
              </a:prstGeom>
            </p:spPr>
            <p:txBody>
              <a:bodyPr wrap="square">
                <a:spAutoFit/>
              </a:bodyPr>
              <a:lstStyle/>
              <a:p>
                <a14:m>
                  <m:oMath xmlns:m="http://schemas.openxmlformats.org/officeDocument/2006/math">
                    <m:sSub>
                      <m:sSubPr>
                        <m:ctrlPr>
                          <a:rPr lang="en-US" altLang="zh-CN" sz="2400" b="1" i="1" smtClean="0">
                            <a:solidFill>
                              <a:schemeClr val="tx1"/>
                            </a:solidFill>
                            <a:latin typeface="Cambria Math" panose="02040503050406030204" pitchFamily="18" charset="0"/>
                          </a:rPr>
                        </m:ctrlPr>
                      </m:sSubPr>
                      <m:e>
                        <m:r>
                          <a:rPr lang="en-US" altLang="zh-CN" sz="2400" b="1" i="1" smtClean="0">
                            <a:solidFill>
                              <a:schemeClr val="tx1"/>
                            </a:solidFill>
                            <a:latin typeface="Cambria Math" panose="02040503050406030204" pitchFamily="18" charset="0"/>
                          </a:rPr>
                          <m:t>𝑪𝒐𝒏𝒄𝒆𝒔𝒔𝒊𝒐𝒏</m:t>
                        </m:r>
                      </m:e>
                      <m:sub>
                        <m:r>
                          <a:rPr lang="en-US" altLang="zh-CN" sz="2400" b="1" i="1">
                            <a:solidFill>
                              <a:schemeClr val="tx1"/>
                            </a:solidFill>
                            <a:latin typeface="Cambria Math" panose="02040503050406030204" pitchFamily="18" charset="0"/>
                          </a:rPr>
                          <m:t>𝒊</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𝒕</m:t>
                        </m:r>
                      </m:sub>
                    </m:sSub>
                  </m:oMath>
                </a14:m>
                <a:r>
                  <a:rPr lang="zh-CN" altLang="en-US" sz="2000" b="1" dirty="0" smtClean="0">
                    <a:solidFill>
                      <a:schemeClr val="tx1"/>
                    </a:solidFill>
                    <a:latin typeface="微软雅黑" panose="020B0503020204020204" pitchFamily="34" charset="-122"/>
                    <a:ea typeface="微软雅黑" panose="020B0503020204020204" pitchFamily="34" charset="-122"/>
                  </a:rPr>
                  <a:t>：</a:t>
                </a:r>
                <a:r>
                  <a:rPr lang="zh-CN" altLang="en-US" sz="2400" b="1" dirty="0" smtClean="0">
                    <a:solidFill>
                      <a:schemeClr val="tx1"/>
                    </a:solidFill>
                    <a:latin typeface="楷体" panose="02010609060101010101" pitchFamily="49" charset="-122"/>
                    <a:ea typeface="楷体" panose="02010609060101010101" pitchFamily="49" charset="-122"/>
                  </a:rPr>
                  <a:t>距</a:t>
                </a:r>
                <a:r>
                  <a:rPr lang="en-US" altLang="zh-CN" sz="2400" b="1" i="1" dirty="0" smtClean="0">
                    <a:solidFill>
                      <a:schemeClr val="tx1"/>
                    </a:solidFill>
                    <a:latin typeface="楷体" panose="02010609060101010101" pitchFamily="49" charset="-122"/>
                    <a:ea typeface="楷体" panose="02010609060101010101" pitchFamily="49" charset="-122"/>
                  </a:rPr>
                  <a:t>i</a:t>
                </a:r>
                <a:r>
                  <a:rPr lang="zh-CN" altLang="en-US" sz="2400" b="1" dirty="0" smtClean="0">
                    <a:solidFill>
                      <a:schemeClr val="tx1"/>
                    </a:solidFill>
                    <a:latin typeface="楷体" panose="02010609060101010101" pitchFamily="49" charset="-122"/>
                    <a:ea typeface="楷体" panose="02010609060101010101" pitchFamily="49" charset="-122"/>
                  </a:rPr>
                  <a:t>府最近的港口是否为租界</a:t>
                </a:r>
                <a:endParaRPr lang="en-US" altLang="zh-CN" sz="2400" b="1" dirty="0" smtClean="0">
                  <a:solidFill>
                    <a:schemeClr val="tx1"/>
                  </a:solidFill>
                  <a:latin typeface="楷体" panose="02010609060101010101" pitchFamily="49" charset="-122"/>
                  <a:ea typeface="楷体" panose="02010609060101010101" pitchFamily="49" charset="-122"/>
                </a:endParaRPr>
              </a:p>
            </p:txBody>
          </p:sp>
        </mc:Choice>
        <mc:Fallback>
          <p:sp>
            <p:nvSpPr>
              <p:cNvPr id="17" name="矩形 16"/>
              <p:cNvSpPr>
                <a:spLocks noRot="1" noChangeAspect="1" noMove="1" noResize="1" noEditPoints="1" noAdjustHandles="1" noChangeArrowheads="1" noChangeShapeType="1" noTextEdit="1"/>
              </p:cNvSpPr>
              <p:nvPr/>
            </p:nvSpPr>
            <p:spPr>
              <a:xfrm>
                <a:off x="3617429" y="1542614"/>
                <a:ext cx="8422171" cy="477888"/>
              </a:xfrm>
              <a:prstGeom prst="rect">
                <a:avLst/>
              </a:prstGeom>
              <a:blipFill rotWithShape="0">
                <a:blip r:embed="rId3"/>
                <a:stretch>
                  <a:fillRect l="-145" t="-15385" b="-20513"/>
                </a:stretch>
              </a:blipFill>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457200" y="3971258"/>
                <a:ext cx="2800030" cy="6063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3200" b="1" i="1" smtClean="0">
                              <a:solidFill>
                                <a:schemeClr val="tx1"/>
                              </a:solidFill>
                              <a:latin typeface="Cambria Math" panose="02040503050406030204" pitchFamily="18" charset="0"/>
                            </a:rPr>
                          </m:ctrlPr>
                        </m:sSubPr>
                        <m:e>
                          <m:r>
                            <a:rPr lang="en-US" altLang="zh-CN" sz="3200" b="1" i="1" smtClean="0">
                              <a:solidFill>
                                <a:schemeClr val="tx1"/>
                              </a:solidFill>
                              <a:latin typeface="Cambria Math" panose="02040503050406030204" pitchFamily="18" charset="0"/>
                            </a:rPr>
                            <m:t>𝑻</m:t>
                          </m:r>
                          <m:r>
                            <a:rPr lang="en-US" altLang="zh-CN" sz="3200" b="1" i="1">
                              <a:solidFill>
                                <a:schemeClr val="tx1"/>
                              </a:solidFill>
                              <a:latin typeface="Cambria Math" panose="02040503050406030204" pitchFamily="18" charset="0"/>
                            </a:rPr>
                            <m:t>𝒓𝒂𝒅𝒆</m:t>
                          </m:r>
                        </m:e>
                        <m:sub>
                          <m:r>
                            <a:rPr lang="en-US" altLang="zh-CN" sz="3200" b="1" i="1">
                              <a:solidFill>
                                <a:schemeClr val="tx1"/>
                              </a:solidFill>
                              <a:latin typeface="Cambria Math" panose="02040503050406030204" pitchFamily="18" charset="0"/>
                            </a:rPr>
                            <m:t>𝒊</m:t>
                          </m:r>
                          <m:r>
                            <a:rPr lang="en-US" altLang="zh-CN" sz="3200" b="1" i="1">
                              <a:solidFill>
                                <a:schemeClr val="tx1"/>
                              </a:solidFill>
                              <a:latin typeface="Cambria Math" panose="02040503050406030204" pitchFamily="18" charset="0"/>
                            </a:rPr>
                            <m:t>,</m:t>
                          </m:r>
                          <m:r>
                            <a:rPr lang="en-US" altLang="zh-CN" sz="3200" b="1" i="1">
                              <a:solidFill>
                                <a:schemeClr val="tx1"/>
                              </a:solidFill>
                              <a:latin typeface="Cambria Math" panose="02040503050406030204" pitchFamily="18" charset="0"/>
                            </a:rPr>
                            <m:t>𝒕</m:t>
                          </m:r>
                        </m:sub>
                      </m:sSub>
                      <m:r>
                        <a:rPr lang="en-US" altLang="zh-CN" sz="3200" b="1" i="0" smtClean="0">
                          <a:solidFill>
                            <a:schemeClr val="tx1"/>
                          </a:solidFill>
                          <a:latin typeface="Cambria Math" panose="02040503050406030204" pitchFamily="18" charset="0"/>
                        </a:rPr>
                        <m:t>= </m:t>
                      </m:r>
                    </m:oMath>
                  </m:oMathPara>
                </a14:m>
                <a:endParaRPr lang="zh-CN" altLang="en-US" sz="3200" b="1" dirty="0">
                  <a:solidFill>
                    <a:schemeClr val="tx1"/>
                  </a:solidFill>
                  <a:latin typeface="楷体" panose="02010609060101010101" pitchFamily="49" charset="-122"/>
                  <a:ea typeface="楷体" panose="02010609060101010101" pitchFamily="49" charset="-122"/>
                </a:endParaRPr>
              </a:p>
            </p:txBody>
          </p:sp>
        </mc:Choice>
        <mc:Fallback>
          <p:sp>
            <p:nvSpPr>
              <p:cNvPr id="3" name="矩形 2"/>
              <p:cNvSpPr>
                <a:spLocks noRot="1" noChangeAspect="1" noMove="1" noResize="1" noEditPoints="1" noAdjustHandles="1" noChangeArrowheads="1" noChangeShapeType="1" noTextEdit="1"/>
              </p:cNvSpPr>
              <p:nvPr/>
            </p:nvSpPr>
            <p:spPr>
              <a:xfrm>
                <a:off x="457200" y="3971258"/>
                <a:ext cx="2800030" cy="606384"/>
              </a:xfrm>
              <a:prstGeom prst="rect">
                <a:avLst/>
              </a:prstGeom>
              <a:blipFill rotWithShape="0">
                <a:blip r:embed="rId1"/>
                <a:stretch>
                  <a:fillRect/>
                </a:stretch>
              </a:blipFill>
            </p:spPr>
            <p:txBody>
              <a:bodyPr/>
              <a:lstStyle/>
              <a:p>
                <a:r>
                  <a:rPr lang="zh-CN" altLang="en-US">
                    <a:noFill/>
                  </a:rPr>
                  <a:t> </a:t>
                </a:r>
                <a:endParaRPr lang="zh-CN" altLang="en-US">
                  <a:noFill/>
                </a:endParaRPr>
              </a:p>
            </p:txBody>
          </p:sp>
        </mc:Fallback>
      </mc:AlternateContent>
      <p:sp>
        <p:nvSpPr>
          <p:cNvPr id="8" name="左大括号 7"/>
          <p:cNvSpPr/>
          <p:nvPr/>
        </p:nvSpPr>
        <p:spPr>
          <a:xfrm>
            <a:off x="3379177" y="3323467"/>
            <a:ext cx="378070" cy="1608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9" name="矩形 8"/>
              <p:cNvSpPr/>
              <p:nvPr/>
            </p:nvSpPr>
            <p:spPr>
              <a:xfrm>
                <a:off x="3757247" y="3093978"/>
                <a:ext cx="1326892" cy="4778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solidFill>
                                <a:schemeClr val="tx1"/>
                              </a:solidFill>
                              <a:latin typeface="Cambria Math" panose="02040503050406030204" pitchFamily="18" charset="0"/>
                            </a:rPr>
                          </m:ctrlPr>
                        </m:sSubPr>
                        <m:e>
                          <m:r>
                            <a:rPr lang="en-US" altLang="zh-CN" sz="2400" b="1" i="1" smtClean="0">
                              <a:solidFill>
                                <a:schemeClr val="tx1"/>
                              </a:solidFill>
                              <a:latin typeface="Cambria Math" panose="02040503050406030204" pitchFamily="18" charset="0"/>
                            </a:rPr>
                            <m:t>𝒊𝒎𝒑𝒐𝒓𝒕</m:t>
                          </m:r>
                        </m:e>
                        <m:sub>
                          <m:r>
                            <a:rPr lang="en-US" altLang="zh-CN" sz="2400" b="1" i="1">
                              <a:solidFill>
                                <a:schemeClr val="tx1"/>
                              </a:solidFill>
                              <a:latin typeface="Cambria Math" panose="02040503050406030204" pitchFamily="18" charset="0"/>
                            </a:rPr>
                            <m:t>𝒊</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𝒕</m:t>
                          </m:r>
                        </m:sub>
                      </m:sSub>
                    </m:oMath>
                  </m:oMathPara>
                </a14:m>
                <a:endParaRPr lang="zh-CN" altLang="en-US" sz="2000" b="1" dirty="0">
                  <a:solidFill>
                    <a:prstClr val="black"/>
                  </a:solidFill>
                  <a:latin typeface="楷体" panose="02010609060101010101" pitchFamily="49" charset="-122"/>
                  <a:ea typeface="楷体" panose="02010609060101010101" pitchFamily="49" charset="-122"/>
                </a:endParaRPr>
              </a:p>
            </p:txBody>
          </p:sp>
        </mc:Choice>
        <mc:Fallback>
          <p:sp>
            <p:nvSpPr>
              <p:cNvPr id="9" name="矩形 8"/>
              <p:cNvSpPr>
                <a:spLocks noRot="1" noChangeAspect="1" noMove="1" noResize="1" noEditPoints="1" noAdjustHandles="1" noChangeArrowheads="1" noChangeShapeType="1" noTextEdit="1"/>
              </p:cNvSpPr>
              <p:nvPr/>
            </p:nvSpPr>
            <p:spPr>
              <a:xfrm>
                <a:off x="3757247" y="3093978"/>
                <a:ext cx="1326892" cy="477888"/>
              </a:xfrm>
              <a:prstGeom prst="rect">
                <a:avLst/>
              </a:prstGeom>
              <a:blipFill rotWithShape="0">
                <a:blip r:embed="rId2"/>
                <a:stretch>
                  <a:fillRect l="-3670" r="-8716" b="-14103"/>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0" name="矩形 9"/>
              <p:cNvSpPr/>
              <p:nvPr/>
            </p:nvSpPr>
            <p:spPr>
              <a:xfrm>
                <a:off x="3757247" y="3885361"/>
                <a:ext cx="1326892" cy="4778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solidFill>
                                <a:schemeClr val="tx1"/>
                              </a:solidFill>
                              <a:latin typeface="Cambria Math" panose="02040503050406030204" pitchFamily="18" charset="0"/>
                            </a:rPr>
                          </m:ctrlPr>
                        </m:sSubPr>
                        <m:e>
                          <m:r>
                            <a:rPr lang="en-US" altLang="zh-CN" sz="2400" b="1" i="1" smtClean="0">
                              <a:solidFill>
                                <a:schemeClr val="tx1"/>
                              </a:solidFill>
                              <a:latin typeface="Cambria Math" panose="02040503050406030204" pitchFamily="18" charset="0"/>
                            </a:rPr>
                            <m:t>𝒆𝒙𝒑𝒐𝒓𝒕</m:t>
                          </m:r>
                        </m:e>
                        <m:sub>
                          <m:r>
                            <a:rPr lang="en-US" altLang="zh-CN" sz="2400" b="1" i="1">
                              <a:solidFill>
                                <a:schemeClr val="tx1"/>
                              </a:solidFill>
                              <a:latin typeface="Cambria Math" panose="02040503050406030204" pitchFamily="18" charset="0"/>
                            </a:rPr>
                            <m:t>𝒊</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𝒕</m:t>
                          </m:r>
                        </m:sub>
                      </m:sSub>
                    </m:oMath>
                  </m:oMathPara>
                </a14:m>
                <a:endParaRPr lang="zh-CN" altLang="en-US" sz="2400" b="1" dirty="0">
                  <a:solidFill>
                    <a:schemeClr val="tx1"/>
                  </a:solidFill>
                  <a:latin typeface="楷体" panose="02010609060101010101" pitchFamily="49" charset="-122"/>
                  <a:ea typeface="楷体" panose="02010609060101010101" pitchFamily="49" charset="-122"/>
                </a:endParaRPr>
              </a:p>
            </p:txBody>
          </p:sp>
        </mc:Choice>
        <mc:Fallback>
          <p:sp>
            <p:nvSpPr>
              <p:cNvPr id="10" name="矩形 9"/>
              <p:cNvSpPr>
                <a:spLocks noRot="1" noChangeAspect="1" noMove="1" noResize="1" noEditPoints="1" noAdjustHandles="1" noChangeArrowheads="1" noChangeShapeType="1" noTextEdit="1"/>
              </p:cNvSpPr>
              <p:nvPr/>
            </p:nvSpPr>
            <p:spPr>
              <a:xfrm>
                <a:off x="3757247" y="3885361"/>
                <a:ext cx="1326892" cy="477888"/>
              </a:xfrm>
              <a:prstGeom prst="rect">
                <a:avLst/>
              </a:prstGeom>
              <a:blipFill rotWithShape="0">
                <a:blip r:embed="rId3"/>
                <a:stretch>
                  <a:fillRect l="-2752" r="-5046" b="-1139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1" name="矩形 10"/>
              <p:cNvSpPr/>
              <p:nvPr/>
            </p:nvSpPr>
            <p:spPr>
              <a:xfrm>
                <a:off x="3757246" y="4705518"/>
                <a:ext cx="2922954" cy="477888"/>
              </a:xfrm>
              <a:prstGeom prst="rect">
                <a:avLst/>
              </a:prstGeom>
            </p:spPr>
            <p:txBody>
              <a:bodyPr wrap="square">
                <a:spAutoFit/>
              </a:bodyPr>
              <a:lstStyle/>
              <a:p>
                <a14:m>
                  <m:oMath xmlns:m="http://schemas.openxmlformats.org/officeDocument/2006/math">
                    <m:sSub>
                      <m:sSubPr>
                        <m:ctrlPr>
                          <a:rPr lang="en-US" altLang="zh-CN" sz="2400" b="1" i="1" smtClean="0">
                            <a:solidFill>
                              <a:schemeClr val="tx1"/>
                            </a:solidFill>
                            <a:latin typeface="Cambria Math" panose="02040503050406030204" pitchFamily="18" charset="0"/>
                          </a:rPr>
                        </m:ctrlPr>
                      </m:sSubPr>
                      <m:e>
                        <m:r>
                          <a:rPr lang="en-US" altLang="zh-CN" sz="2400" b="1" i="1">
                            <a:solidFill>
                              <a:schemeClr val="tx1"/>
                            </a:solidFill>
                            <a:latin typeface="Cambria Math" panose="02040503050406030204" pitchFamily="18" charset="0"/>
                          </a:rPr>
                          <m:t>𝒊𝒎𝒑𝒐𝒓𝒕</m:t>
                        </m:r>
                      </m:e>
                      <m:sub>
                        <m:r>
                          <a:rPr lang="en-US" altLang="zh-CN" sz="2400" b="1" i="1">
                            <a:solidFill>
                              <a:schemeClr val="tx1"/>
                            </a:solidFill>
                            <a:latin typeface="Cambria Math" panose="02040503050406030204" pitchFamily="18" charset="0"/>
                          </a:rPr>
                          <m:t>𝒊</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𝒕</m:t>
                        </m:r>
                      </m:sub>
                    </m:sSub>
                  </m:oMath>
                </a14:m>
                <a:r>
                  <a:rPr lang="en-US" altLang="zh-CN" sz="2400" b="1" dirty="0" smtClean="0">
                    <a:solidFill>
                      <a:schemeClr val="tx1"/>
                    </a:solidFill>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b="1" i="1">
                            <a:solidFill>
                              <a:schemeClr val="tx1"/>
                            </a:solidFill>
                            <a:latin typeface="Cambria Math" panose="02040503050406030204" pitchFamily="18" charset="0"/>
                          </a:rPr>
                        </m:ctrlPr>
                      </m:sSubPr>
                      <m:e>
                        <m:r>
                          <a:rPr lang="en-US" altLang="zh-CN" sz="2400" b="1" i="1">
                            <a:solidFill>
                              <a:schemeClr val="tx1"/>
                            </a:solidFill>
                            <a:latin typeface="Cambria Math" panose="02040503050406030204" pitchFamily="18" charset="0"/>
                          </a:rPr>
                          <m:t>𝒆𝒙𝒑𝒐𝒓𝒕</m:t>
                        </m:r>
                      </m:e>
                      <m:sub>
                        <m:r>
                          <a:rPr lang="en-US" altLang="zh-CN" sz="2400" b="1" i="1">
                            <a:solidFill>
                              <a:schemeClr val="tx1"/>
                            </a:solidFill>
                            <a:latin typeface="Cambria Math" panose="02040503050406030204" pitchFamily="18" charset="0"/>
                          </a:rPr>
                          <m:t>𝒊</m:t>
                        </m:r>
                        <m:r>
                          <a:rPr lang="en-US" altLang="zh-CN" sz="2400" b="1" i="1">
                            <a:solidFill>
                              <a:schemeClr val="tx1"/>
                            </a:solidFill>
                            <a:latin typeface="Cambria Math" panose="02040503050406030204" pitchFamily="18" charset="0"/>
                          </a:rPr>
                          <m:t>,</m:t>
                        </m:r>
                        <m:r>
                          <a:rPr lang="en-US" altLang="zh-CN" sz="2400" b="1" i="1">
                            <a:solidFill>
                              <a:schemeClr val="tx1"/>
                            </a:solidFill>
                            <a:latin typeface="Cambria Math" panose="02040503050406030204" pitchFamily="18" charset="0"/>
                          </a:rPr>
                          <m:t>𝒕</m:t>
                        </m:r>
                      </m:sub>
                    </m:sSub>
                  </m:oMath>
                </a14:m>
                <a:endParaRPr lang="zh-CN" altLang="en-US" sz="2400" b="1" dirty="0">
                  <a:solidFill>
                    <a:schemeClr val="tx1"/>
                  </a:solidFill>
                  <a:latin typeface="楷体" panose="02010609060101010101" pitchFamily="49" charset="-122"/>
                  <a:ea typeface="楷体" panose="02010609060101010101" pitchFamily="49" charset="-122"/>
                </a:endParaRPr>
              </a:p>
            </p:txBody>
          </p:sp>
        </mc:Choice>
        <mc:Fallback>
          <p:sp>
            <p:nvSpPr>
              <p:cNvPr id="11" name="矩形 10"/>
              <p:cNvSpPr>
                <a:spLocks noRot="1" noChangeAspect="1" noMove="1" noResize="1" noEditPoints="1" noAdjustHandles="1" noChangeArrowheads="1" noChangeShapeType="1" noTextEdit="1"/>
              </p:cNvSpPr>
              <p:nvPr/>
            </p:nvSpPr>
            <p:spPr>
              <a:xfrm>
                <a:off x="3757246" y="4705518"/>
                <a:ext cx="2922954" cy="477888"/>
              </a:xfrm>
              <a:prstGeom prst="rect">
                <a:avLst/>
              </a:prstGeom>
              <a:blipFill rotWithShape="0">
                <a:blip r:embed="rId4"/>
                <a:stretch>
                  <a:fillRect l="-1667" t="-15385" b="-20513"/>
                </a:stretch>
              </a:blipFill>
            </p:spPr>
            <p:txBody>
              <a:bodyPr/>
              <a:lstStyle/>
              <a:p>
                <a:r>
                  <a:rPr lang="zh-CN" altLang="en-US">
                    <a:noFill/>
                  </a:rPr>
                  <a:t> </a:t>
                </a:r>
                <a:endParaRPr lang="zh-CN" altLang="en-US">
                  <a:noFill/>
                </a:endParaRPr>
              </a:p>
            </p:txBody>
          </p:sp>
        </mc:Fallback>
      </mc:AlternateContent>
      <p:sp>
        <p:nvSpPr>
          <p:cNvPr id="12" name="文本框 11"/>
          <p:cNvSpPr txBox="1"/>
          <p:nvPr/>
        </p:nvSpPr>
        <p:spPr>
          <a:xfrm>
            <a:off x="6096000" y="3093978"/>
            <a:ext cx="6001405"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距府</a:t>
            </a:r>
            <a:r>
              <a:rPr lang="en-US" altLang="zh-CN" sz="2000" b="1" i="1" dirty="0" err="1" smtClean="0">
                <a:latin typeface="微软雅黑" panose="020B0503020204020204" pitchFamily="34" charset="-122"/>
                <a:ea typeface="微软雅黑" panose="020B0503020204020204" pitchFamily="34" charset="-122"/>
              </a:rPr>
              <a:t>i</a:t>
            </a:r>
            <a:r>
              <a:rPr lang="en-US" altLang="zh-CN" sz="2000" b="1" i="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最近的港口</a:t>
            </a:r>
            <a:r>
              <a:rPr lang="en-US" altLang="zh-CN" sz="2000" b="1" i="1" dirty="0" smtClean="0">
                <a:latin typeface="微软雅黑" panose="020B0503020204020204" pitchFamily="34" charset="-122"/>
                <a:ea typeface="微软雅黑" panose="020B0503020204020204" pitchFamily="34" charset="-122"/>
              </a:rPr>
              <a:t>t </a:t>
            </a:r>
            <a:r>
              <a:rPr lang="zh-CN" altLang="en-US" sz="2000" b="1" dirty="0" smtClean="0">
                <a:latin typeface="微软雅黑" panose="020B0503020204020204" pitchFamily="34" charset="-122"/>
                <a:ea typeface="微软雅黑" panose="020B0503020204020204" pitchFamily="34" charset="-122"/>
              </a:rPr>
              <a:t>期的进口总值</a:t>
            </a:r>
            <a:endParaRPr lang="zh-CN" altLang="en-US" sz="2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096001" y="3860183"/>
            <a:ext cx="6001405"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距府</a:t>
            </a:r>
            <a:r>
              <a:rPr lang="en-US" altLang="zh-CN" sz="2000" b="1" i="1" dirty="0" err="1" smtClean="0">
                <a:latin typeface="微软雅黑" panose="020B0503020204020204" pitchFamily="34" charset="-122"/>
                <a:ea typeface="微软雅黑" panose="020B0503020204020204" pitchFamily="34" charset="-122"/>
              </a:rPr>
              <a:t>i</a:t>
            </a:r>
            <a:r>
              <a:rPr lang="en-US" altLang="zh-CN" sz="2000" b="1" i="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最近的港口</a:t>
            </a:r>
            <a:r>
              <a:rPr lang="en-US" altLang="zh-CN" sz="2000" b="1" i="1" dirty="0" smtClean="0">
                <a:latin typeface="微软雅黑" panose="020B0503020204020204" pitchFamily="34" charset="-122"/>
                <a:ea typeface="微软雅黑" panose="020B0503020204020204" pitchFamily="34" charset="-122"/>
              </a:rPr>
              <a:t>t </a:t>
            </a:r>
            <a:r>
              <a:rPr lang="zh-CN" altLang="en-US" sz="2000" b="1" dirty="0" smtClean="0">
                <a:latin typeface="微软雅黑" panose="020B0503020204020204" pitchFamily="34" charset="-122"/>
                <a:ea typeface="微软雅黑" panose="020B0503020204020204" pitchFamily="34" charset="-122"/>
              </a:rPr>
              <a:t>期的出口总值</a:t>
            </a:r>
            <a:endParaRPr lang="zh-CN" altLang="en-US" sz="20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654799" y="4795340"/>
            <a:ext cx="6001405"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距府</a:t>
            </a:r>
            <a:r>
              <a:rPr lang="en-US" altLang="zh-CN" b="1" i="1" dirty="0" err="1" smtClean="0">
                <a:latin typeface="微软雅黑" panose="020B0503020204020204" pitchFamily="34" charset="-122"/>
                <a:ea typeface="微软雅黑" panose="020B0503020204020204" pitchFamily="34" charset="-122"/>
              </a:rPr>
              <a:t>i</a:t>
            </a:r>
            <a:r>
              <a:rPr lang="en-US" altLang="zh-CN" b="1" i="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最近的港口</a:t>
            </a:r>
            <a:r>
              <a:rPr lang="en-US" altLang="zh-CN" b="1" i="1" dirty="0" smtClean="0">
                <a:latin typeface="微软雅黑" panose="020B0503020204020204" pitchFamily="34" charset="-122"/>
                <a:ea typeface="微软雅黑" panose="020B0503020204020204" pitchFamily="34" charset="-122"/>
              </a:rPr>
              <a:t>t </a:t>
            </a:r>
            <a:r>
              <a:rPr lang="zh-CN" altLang="en-US" b="1" dirty="0" smtClean="0">
                <a:latin typeface="微软雅黑" panose="020B0503020204020204" pitchFamily="34" charset="-122"/>
                <a:ea typeface="微软雅黑" panose="020B0503020204020204" pitchFamily="34" charset="-122"/>
              </a:rPr>
              <a:t>期的进出口总值之和</a:t>
            </a:r>
            <a:endParaRPr lang="zh-CN" altLang="en-US" b="1" dirty="0">
              <a:latin typeface="微软雅黑" panose="020B0503020204020204" pitchFamily="34" charset="-122"/>
              <a:ea typeface="微软雅黑" panose="020B0503020204020204" pitchFamily="34" charset="-122"/>
            </a:endParaRPr>
          </a:p>
        </p:txBody>
      </p:sp>
      <p:sp>
        <p:nvSpPr>
          <p:cNvPr id="15" name="矩形 14"/>
          <p:cNvSpPr/>
          <p:nvPr/>
        </p:nvSpPr>
        <p:spPr>
          <a:xfrm>
            <a:off x="914013" y="4572382"/>
            <a:ext cx="1673856"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单位：海关两</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7" name="矩形 16"/>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mc:AlternateContent xmlns:mc="http://schemas.openxmlformats.org/markup-compatibility/2006">
        <mc:Choice xmlns:a14="http://schemas.microsoft.com/office/drawing/2010/main" Requires="a14">
          <p:sp>
            <p:nvSpPr>
              <p:cNvPr id="21" name="文本框 2"/>
              <p:cNvSpPr txBox="1">
                <a:spLocks noChangeArrowheads="1"/>
              </p:cNvSpPr>
              <p:nvPr/>
            </p:nvSpPr>
            <p:spPr bwMode="auto">
              <a:xfrm>
                <a:off x="254000" y="892238"/>
                <a:ext cx="11843405" cy="1147193"/>
              </a:xfrm>
              <a:prstGeom prst="rect">
                <a:avLst/>
              </a:prstGeom>
              <a:noFill/>
              <a:ln w="9525">
                <a:noFill/>
                <a:miter lim="800000"/>
                <a:headEnd/>
                <a:tailEnd/>
              </a:ln>
            </p:spPr>
            <p:txBody>
              <a:bodyPr rot="0" vert="horz" wrap="square" lIns="91440" tIns="45720" rIns="91440" bIns="45720" anchor="t" anchorCtr="0">
                <a:noAutofit/>
              </a:bodyPr>
              <a:lstStyle/>
              <a:p>
                <a:pPr algn="l">
                  <a:spcAft>
                    <a:spcPts val="0"/>
                  </a:spcAft>
                </a:pPr>
                <a14:m>
                  <m:oMath xmlns:m="http://schemas.openxmlformats.org/officeDocument/2006/math">
                    <m:sSub>
                      <m:sSubPr>
                        <m:ctrlPr>
                          <a:rPr lang="zh-CN" sz="2800" b="1" i="1" kern="12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𝑽𝒐𝒍𝒂𝒕𝒊𝒍𝒊𝒕𝒚</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𝟏𝟎𝟎</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𝟏</m:t>
                    </m:r>
                    <m:r>
                      <a:rPr lang="zh-CN" altLang="en-US" sz="2800" b="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𝜶</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𝑻𝒓𝒂𝒅𝒆</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𝟐</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𝑫𝒊𝒔𝒕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𝜷</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𝟑</m:t>
                        </m:r>
                      </m:sub>
                    </m:sSub>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𝑻𝒓𝒂𝒅𝒆</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𝟏</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𝒍𝒐𝒈</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𝑫𝒊𝒔𝒕</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𝜹</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𝑿</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𝑷</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𝑨</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𝝁</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𝑺</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𝜼</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sz="2800" b="1" i="1" kern="12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𝜺</m:t>
                        </m:r>
                      </m:e>
                      <m:sub>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𝒊</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sz="2800" b="1" i="1" kern="12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𝒕</m:t>
                        </m:r>
                      </m:sub>
                    </m:sSub>
                  </m:oMath>
                </a14:m>
                <a:r>
                  <a:rPr lang="en-US" sz="2000" b="1" i="1" kern="1200" dirty="0" smtClea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600" i="1" kern="12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文本框 2"/>
              <p:cNvSpPr txBox="1">
                <a:spLocks noRot="1" noChangeAspect="1" noMove="1" noResize="1" noEditPoints="1" noAdjustHandles="1" noChangeArrowheads="1" noChangeShapeType="1" noTextEdit="1"/>
              </p:cNvSpPr>
              <p:nvPr/>
            </p:nvSpPr>
            <p:spPr bwMode="auto">
              <a:xfrm>
                <a:off x="254000" y="892238"/>
                <a:ext cx="11843405" cy="1147193"/>
              </a:xfrm>
              <a:prstGeom prst="rect">
                <a:avLst/>
              </a:prstGeom>
              <a:blipFill rotWithShape="0">
                <a:blip r:embed="rId5"/>
                <a:stretch>
                  <a:fillRect b="-20635"/>
                </a:stretch>
              </a:blipFill>
              <a:ln w="9525">
                <a:noFill/>
                <a:miter lim="800000"/>
              </a:ln>
            </p:spPr>
            <p:txBody>
              <a:bodyPr/>
              <a:lstStyle/>
              <a:p>
                <a:r>
                  <a:rPr lang="zh-CN" altLang="en-US">
                    <a:noFill/>
                  </a:rPr>
                  <a:t> </a:t>
                </a:r>
                <a:endParaRPr lang="zh-CN" altLang="en-US">
                  <a:noFill/>
                </a:endParaRPr>
              </a:p>
            </p:txBody>
          </p:sp>
        </mc:Fallback>
      </mc:AlternateContent>
      <p:sp>
        <p:nvSpPr>
          <p:cNvPr id="18" name="文本框 17"/>
          <p:cNvSpPr txBox="1"/>
          <p:nvPr/>
        </p:nvSpPr>
        <p:spPr>
          <a:xfrm>
            <a:off x="10903789" y="2462215"/>
            <a:ext cx="646981" cy="369332"/>
          </a:xfrm>
          <a:prstGeom prst="rect">
            <a:avLst/>
          </a:prstGeom>
          <a:noFill/>
        </p:spPr>
        <p:txBody>
          <a:bodyPr wrap="square" rtlCol="0">
            <a:spAutoFit/>
          </a:bodyPr>
          <a:lstStyle/>
          <a:p>
            <a:r>
              <a:rPr lang="en-US" altLang="zh-CN" dirty="0" smtClean="0"/>
              <a:t>(7)</a:t>
            </a:r>
            <a:endParaRPr lang="zh-CN" altLang="en-US" dirty="0"/>
          </a:p>
        </p:txBody>
      </p:sp>
      <p:sp>
        <p:nvSpPr>
          <p:cNvPr id="19" name="文本框 18"/>
          <p:cNvSpPr txBox="1"/>
          <p:nvPr/>
        </p:nvSpPr>
        <p:spPr>
          <a:xfrm>
            <a:off x="348176" y="26525"/>
            <a:ext cx="11301957"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V. Mechanism III: International Trade(</a:t>
            </a:r>
            <a:r>
              <a:rPr lang="zh-CN" altLang="en-US"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国际贸易</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aphicFrame>
        <p:nvGraphicFramePr>
          <p:cNvPr id="2" name="表格 1"/>
          <p:cNvGraphicFramePr>
            <a:graphicFrameLocks noGrp="1"/>
          </p:cNvGraphicFramePr>
          <p:nvPr/>
        </p:nvGraphicFramePr>
        <p:xfrm>
          <a:off x="143933" y="829731"/>
          <a:ext cx="11971867" cy="5486402"/>
        </p:xfrm>
        <a:graphic>
          <a:graphicData uri="http://schemas.openxmlformats.org/drawingml/2006/table">
            <a:tbl>
              <a:tblPr firstRow="1" firstCol="1" bandRow="1"/>
              <a:tblGrid>
                <a:gridCol w="2989828"/>
                <a:gridCol w="1490820"/>
                <a:gridCol w="183370"/>
                <a:gridCol w="1149614"/>
                <a:gridCol w="203693"/>
                <a:gridCol w="1569555"/>
                <a:gridCol w="1399345"/>
                <a:gridCol w="1570950"/>
                <a:gridCol w="1414692"/>
              </a:tblGrid>
              <a:tr h="391892">
                <a:tc>
                  <a:txBody>
                    <a:bodyPr/>
                    <a:lstStyle/>
                    <a:p>
                      <a:pPr algn="just">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(1)</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(3)</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(4)</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(5)</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7840">
                <a:tc gridSpan="9">
                  <a:txBody>
                    <a:bodyPr/>
                    <a:lstStyle/>
                    <a:p>
                      <a:endParaRPr lang="zh-CN"/>
                    </a:p>
                  </a:txBody>
                  <a:tcPr marL="67310" marR="67310"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t="-110448" r="-102" b="-1152239"/>
                      </a:stretch>
                    </a:blipFill>
                  </a:tcPr>
                </a:tc>
                <a:tc hMerge="1">
                  <a:tcPr/>
                </a:tc>
                <a:tc hMerge="1">
                  <a:tcPr/>
                </a:tc>
                <a:tc hMerge="1">
                  <a:tcPr/>
                </a:tc>
                <a:tc hMerge="1">
                  <a:tcPr/>
                </a:tc>
                <a:tc hMerge="1">
                  <a:tcPr/>
                </a:tc>
                <a:tc hMerge="1">
                  <a:tcPr/>
                </a:tc>
                <a:tc hMerge="1">
                  <a:tcPr/>
                </a:tc>
                <a:tc hMerge="1">
                  <a:tcPr/>
                </a:tc>
              </a:tr>
              <a:tr h="407840">
                <a:tc>
                  <a:txBody>
                    <a:bodyPr/>
                    <a:lstStyle/>
                    <a:p>
                      <a:endParaRPr lang="zh-CN"/>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t="-210448" r="-300611" b="-1052239"/>
                      </a:stretch>
                    </a:blipFill>
                  </a:tcPr>
                </a:tc>
                <a:tc gridSpan="4">
                  <a:txBody>
                    <a:bodyPr/>
                    <a:lstStyle/>
                    <a:p>
                      <a:endParaRPr lang="zh-CN"/>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98793" t="-210448" r="-196982" b="-1052239"/>
                      </a:stretch>
                    </a:blipFill>
                  </a:tcPr>
                </a:tc>
                <a:tc hMerge="1">
                  <a:tcPr/>
                </a:tc>
                <a:tc hMerge="1">
                  <a:tcPr/>
                </a:tc>
                <a:tc hMerge="1">
                  <a:tcPr/>
                </a:tc>
                <a:tc gridSpan="2">
                  <a:txBody>
                    <a:bodyPr/>
                    <a:lstStyle/>
                    <a:p>
                      <a:endParaRPr lang="zh-CN"/>
                    </a:p>
                  </a:txBody>
                  <a:tcPr marL="67310" marR="6731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202875" t="-210448" r="-101027" b="-1052239"/>
                      </a:stretch>
                    </a:blipFill>
                  </a:tcPr>
                </a:tc>
                <a:tc hMerge="1">
                  <a:tcPr/>
                </a:tc>
                <a:tc gridSpan="2">
                  <a:txBody>
                    <a:bodyPr/>
                    <a:lstStyle/>
                    <a:p>
                      <a:endParaRPr lang="zh-CN"/>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301020" t="-210448" r="-408" b="-1052239"/>
                      </a:stretch>
                    </a:blipFill>
                  </a:tcPr>
                </a:tc>
                <a:tc hMerge="1">
                  <a:tcPr/>
                </a:tc>
              </a:tr>
              <a:tr h="758338">
                <a:tc>
                  <a:txBody>
                    <a:bodyPr/>
                    <a:lstStyle/>
                    <a:p>
                      <a:endParaRPr lang="zh-CN"/>
                    </a:p>
                  </a:txBody>
                  <a:tcPr marL="68580" marR="6858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rotWithShape="0">
                      <a:blip r:embed="rId1"/>
                      <a:stretch>
                        <a:fillRect t="-166400" r="-300611" b="-464000"/>
                      </a:stretch>
                    </a:blip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-0.0103***</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(0.0031)</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-0.0200**</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(0.0077)</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-0.0104***</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(0.0031)</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-0.0166**</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(0.0069)</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-0.0091***</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(0.0029)</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-0.0168**</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(0.0069)</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a:noFill/>
                    </a:lnL>
                    <a:lnR>
                      <a:noFill/>
                    </a:lnR>
                    <a:lnT w="12700" cap="flat" cmpd="sng" algn="ctr">
                      <a:solidFill>
                        <a:srgbClr val="000000"/>
                      </a:solidFill>
                      <a:prstDash val="solid"/>
                      <a:round/>
                      <a:headEnd type="none" w="med" len="med"/>
                      <a:tailEnd type="none" w="med" len="med"/>
                    </a:lnT>
                    <a:lnB>
                      <a:noFill/>
                    </a:lnB>
                    <a:noFill/>
                  </a:tcPr>
                </a:tc>
              </a:tr>
              <a:tr h="774284">
                <a:tc>
                  <a:txBody>
                    <a:bodyPr/>
                    <a:lstStyle/>
                    <a:p>
                      <a:endParaRPr lang="zh-CN"/>
                    </a:p>
                  </a:txBody>
                  <a:tcPr marL="68580" marR="6858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rotWithShape="0">
                      <a:blip r:embed="rId1"/>
                      <a:stretch>
                        <a:fillRect t="-262205" r="-300611" b="-356693"/>
                      </a:stretch>
                    </a:blip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 </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gridSpan="3">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0.0024</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(0.0016)</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cPr/>
                </a:tc>
                <a:tc>
                  <a:txBody>
                    <a:bodyPr/>
                    <a:lstStyle/>
                    <a:p>
                      <a:endParaRPr lang="zh-CN" sz="1600" b="1" kern="100">
                        <a:solidFill>
                          <a:schemeClr val="tx1"/>
                        </a:solidFill>
                        <a:effectLst/>
                        <a:latin typeface="Calibri" panose="020F0502020204030204" pitchFamily="34"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0.0015</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(0.0017)</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endParaRPr lang="zh-CN" sz="1600" b="1" kern="100" dirty="0">
                        <a:solidFill>
                          <a:schemeClr val="tx1"/>
                        </a:solidFill>
                        <a:effectLst/>
                        <a:latin typeface="Calibri" panose="020F0502020204030204" pitchFamily="34"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0.0019</a:t>
                      </a:r>
                      <a:endPar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(0.0015)</a:t>
                      </a:r>
                      <a:endPar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7310" marR="67310" marT="9525" marB="0">
                    <a:lnL>
                      <a:noFill/>
                    </a:lnL>
                    <a:lnR>
                      <a:noFill/>
                    </a:lnR>
                    <a:lnT>
                      <a:noFill/>
                    </a:lnT>
                    <a:lnB w="12700" cap="flat" cmpd="sng" algn="ctr">
                      <a:solidFill>
                        <a:srgbClr val="000000"/>
                      </a:solidFill>
                      <a:prstDash val="solid"/>
                      <a:round/>
                      <a:headEnd type="none" w="med" len="med"/>
                      <a:tailEnd type="none" w="med" len="med"/>
                    </a:lnB>
                    <a:noFill/>
                  </a:tcPr>
                </a:tc>
              </a:tr>
              <a:tr h="394856">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省份固定效应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2700" cap="flat" cmpd="sng" algn="ctr">
                      <a:solidFill>
                        <a:srgbClr val="000000"/>
                      </a:solidFill>
                      <a:prstDash val="solid"/>
                      <a:round/>
                      <a:headEnd type="none" w="med" len="med"/>
                      <a:tailEnd type="none" w="med" len="med"/>
                    </a:lnT>
                    <a:lnB>
                      <a:noFill/>
                    </a:lnB>
                    <a:noFill/>
                  </a:tcPr>
                </a:tc>
              </a:tr>
              <a:tr h="391892">
                <a:tc>
                  <a:txBody>
                    <a:bodyPr/>
                    <a:lstStyle/>
                    <a:p>
                      <a:pPr algn="l">
                        <a:spcAft>
                          <a:spcPts val="0"/>
                        </a:spcAft>
                      </a:pPr>
                      <a:r>
                        <a:rPr lang="zh-CN" sz="1600" b="1" kern="12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年份固定效应</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hMerge="1">
                  <a:tcPr marL="67310" marR="67310" marT="9525" marB="0">
                    <a:lnL>
                      <a:noFill/>
                    </a:lnL>
                    <a:lnR w="12700" cap="flat" cmpd="sng" algn="ctr">
                      <a:solidFill>
                        <a:srgbClr val="000000"/>
                      </a:solidFill>
                      <a:prstDash val="solid"/>
                      <a:round/>
                      <a:headEnd type="none" w="med" len="med"/>
                      <a:tailEnd type="none" w="med" len="med"/>
                    </a:lnR>
                    <a:lnT>
                      <a:noFill/>
                    </a:lnT>
                    <a:lnB>
                      <a:noFill/>
                    </a:lnB>
                  </a:tcPr>
                </a:tc>
                <a:tc hMerge="1">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a:noFill/>
                    </a:lnT>
                    <a:lnB>
                      <a:noFill/>
                    </a:lnB>
                    <a:noFill/>
                  </a:tcPr>
                </a:tc>
              </a:tr>
              <a:tr h="391892">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经济巨区固定效应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hMerge="1">
                  <a:tcPr marL="67310" marR="67310" marT="9525" marB="0">
                    <a:lnL>
                      <a:noFill/>
                    </a:lnL>
                    <a:lnR w="12700" cap="flat" cmpd="sng" algn="ctr">
                      <a:solidFill>
                        <a:srgbClr val="000000"/>
                      </a:solidFill>
                      <a:prstDash val="solid"/>
                      <a:round/>
                      <a:headEnd type="none" w="med" len="med"/>
                      <a:tailEnd type="none" w="med" len="med"/>
                    </a:lnR>
                    <a:lnT>
                      <a:noFill/>
                    </a:lnT>
                    <a:lnB>
                      <a:noFill/>
                    </a:lnB>
                  </a:tcPr>
                </a:tc>
                <a:tc hMerge="1">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a:noFill/>
                    </a:lnL>
                    <a:lnR>
                      <a:noFill/>
                    </a:lnR>
                    <a:lnT>
                      <a:noFill/>
                    </a:lnT>
                    <a:lnB>
                      <a:noFill/>
                    </a:lnB>
                    <a:noFill/>
                  </a:tcPr>
                </a:tc>
              </a:tr>
              <a:tr h="391892">
                <a:tc>
                  <a:txBody>
                    <a:bodyPr/>
                    <a:lstStyle/>
                    <a:p>
                      <a:pPr algn="l">
                        <a:spcAft>
                          <a:spcPts val="0"/>
                        </a:spcAft>
                      </a:pPr>
                      <a:r>
                        <a:rPr lang="zh-CN" sz="1600" b="1" kern="12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农业区固定效应</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 </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hMerge="1">
                  <a:tcPr marL="67310" marR="67310" marT="9525" marB="0">
                    <a:lnL>
                      <a:noFill/>
                    </a:lnL>
                    <a:lnR w="12700" cap="flat" cmpd="sng" algn="ctr">
                      <a:solidFill>
                        <a:srgbClr val="000000"/>
                      </a:solidFill>
                      <a:prstDash val="solid"/>
                      <a:round/>
                      <a:headEnd type="none" w="med" len="med"/>
                      <a:tailEnd type="none" w="med" len="med"/>
                    </a:lnR>
                    <a:lnT>
                      <a:noFill/>
                    </a:lnT>
                    <a:lnB>
                      <a:noFill/>
                    </a:lnB>
                  </a:tcPr>
                </a:tc>
                <a:tc hMerge="1">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a:noFill/>
                    </a:lnL>
                    <a:lnR>
                      <a:noFill/>
                    </a:lnR>
                    <a:lnT>
                      <a:noFill/>
                    </a:lnT>
                    <a:lnB>
                      <a:noFill/>
                    </a:lnB>
                    <a:noFill/>
                  </a:tcPr>
                </a:tc>
              </a:tr>
              <a:tr h="391892">
                <a:tc>
                  <a:txBody>
                    <a:bodyPr/>
                    <a:lstStyle/>
                    <a:p>
                      <a:endParaRPr lang="zh-CN"/>
                    </a:p>
                  </a:txBody>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rotWithShape="0">
                      <a:blip r:embed="rId1"/>
                      <a:stretch>
                        <a:fillRect t="-1121875" r="-300611" b="-204688"/>
                      </a:stretch>
                    </a:blipFill>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gridSpan="3">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Y</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100" dirty="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dirty="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600" b="1" kern="100">
                          <a:solidFill>
                            <a:schemeClr val="tx1"/>
                          </a:solidFill>
                          <a:effectLst/>
                          <a:latin typeface="Times New Roman" panose="02020603050405020304" pitchFamily="18" charset="0"/>
                          <a:ea typeface="仿宋" panose="02010609060101010101" pitchFamily="49" charset="-122"/>
                          <a:cs typeface="宋体" panose="02010600030101010101" pitchFamily="2" charset="-122"/>
                        </a:rPr>
                        <a:t>Y</a:t>
                      </a:r>
                      <a:endParaRPr lang="zh-CN" sz="1600" b="1" kern="100">
                        <a:solidFill>
                          <a:schemeClr val="tx1"/>
                        </a:solidFill>
                        <a:effectLst/>
                        <a:latin typeface="Calibri" panose="020F0502020204030204" pitchFamily="34" charset="0"/>
                        <a:ea typeface="宋体" panose="02010600030101010101" pitchFamily="2" charset="-122"/>
                        <a:cs typeface="宋体" panose="02010600030101010101" pitchFamily="2" charset="-122"/>
                      </a:endParaRPr>
                    </a:p>
                  </a:txBody>
                  <a:tcPr marL="67310" marR="67310" marT="9525" marB="0">
                    <a:lnL>
                      <a:noFill/>
                    </a:lnL>
                    <a:lnR>
                      <a:noFill/>
                    </a:lnR>
                    <a:lnT>
                      <a:noFill/>
                    </a:lnT>
                    <a:lnB w="12700" cap="flat" cmpd="sng" algn="ctr">
                      <a:solidFill>
                        <a:srgbClr val="000000"/>
                      </a:solidFill>
                      <a:prstDash val="solid"/>
                      <a:round/>
                      <a:headEnd type="none" w="med" len="med"/>
                      <a:tailEnd type="none" w="med" len="med"/>
                    </a:lnB>
                    <a:noFill/>
                  </a:tcPr>
                </a:tc>
              </a:tr>
              <a:tr h="391892">
                <a:tc>
                  <a:txBody>
                    <a:bodyPr/>
                    <a:lstStyle/>
                    <a:p>
                      <a:pPr algn="l">
                        <a:spcAft>
                          <a:spcPts val="0"/>
                        </a:spcAft>
                      </a:pPr>
                      <a:r>
                        <a:rPr lang="en-US" sz="1600" b="1" i="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N</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6946</a:t>
                      </a:r>
                      <a:endParaRPr lang="zh-CN" sz="12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6946</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6741</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6741</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6991</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0"/>
                        </a:spcAft>
                      </a:pPr>
                      <a:r>
                        <a:rPr lang="en-US" sz="1600" b="1" ker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6991</a:t>
                      </a:r>
                      <a:endParaRPr lang="zh-CN" sz="1600" b="1"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w="12700" cap="flat" cmpd="sng" algn="ctr">
                      <a:solidFill>
                        <a:srgbClr val="000000"/>
                      </a:solidFill>
                      <a:prstDash val="solid"/>
                      <a:round/>
                      <a:headEnd type="none" w="med" len="med"/>
                      <a:tailEnd type="none" w="med" len="med"/>
                    </a:lnT>
                    <a:lnB>
                      <a:noFill/>
                    </a:lnB>
                    <a:noFill/>
                  </a:tcPr>
                </a:tc>
              </a:tr>
              <a:tr h="391892">
                <a:tc>
                  <a:txBody>
                    <a:bodyPr/>
                    <a:lstStyle/>
                    <a:p>
                      <a:pPr algn="l">
                        <a:spcAft>
                          <a:spcPts val="0"/>
                        </a:spcAft>
                      </a:pPr>
                      <a:r>
                        <a:rPr lang="zh-CN" sz="1600" b="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调整</a:t>
                      </a:r>
                      <a:r>
                        <a:rPr lang="en-US" sz="1600" b="1" i="1" kern="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R</a:t>
                      </a:r>
                      <a:r>
                        <a:rPr lang="en-US" sz="1600" b="1" kern="0" baseline="30000" dirty="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2</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noFill/>
                  </a:tcPr>
                </a:tc>
                <a:tc>
                  <a:txBody>
                    <a:bodyPr/>
                    <a:lstStyle/>
                    <a:p>
                      <a:pPr algn="ctr">
                        <a:spcAft>
                          <a:spcPts val="0"/>
                        </a:spcAft>
                      </a:pPr>
                      <a:r>
                        <a:rPr lang="en-US" sz="1600" b="1"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0.5201</a:t>
                      </a:r>
                      <a:endParaRPr lang="zh-CN" sz="12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noFill/>
                  </a:tcPr>
                </a:tc>
                <a:tc gridSpan="3">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0.5211</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noFill/>
                  </a:tcPr>
                </a:tc>
                <a:tc hMerge="1">
                  <a:tcPr marL="67310" marR="67310" marT="9525"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hMerge="1">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0.5234</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0.5238</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0.5200</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noFill/>
                  </a:tcPr>
                </a:tc>
                <a:tc>
                  <a:txBody>
                    <a:bodyPr/>
                    <a:lstStyle/>
                    <a:p>
                      <a:pPr algn="ctr">
                        <a:spcAft>
                          <a:spcPts val="0"/>
                        </a:spcAft>
                      </a:pPr>
                      <a:r>
                        <a:rPr lang="en-US" sz="1600" b="1" kern="0" dirty="0" smtClean="0">
                          <a:solidFill>
                            <a:schemeClr val="tx1"/>
                          </a:solidFill>
                          <a:effectLst/>
                          <a:latin typeface="Times New Roman" panose="02020603050405020304" pitchFamily="18" charset="0"/>
                          <a:ea typeface="仿宋" panose="02010609060101010101" pitchFamily="49" charset="-122"/>
                          <a:cs typeface="Times New Roman" panose="02020603050405020304" pitchFamily="18" charset="0"/>
                        </a:rPr>
                        <a:t>0.5207</a:t>
                      </a:r>
                      <a:endParaRPr lang="zh-CN" sz="16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7310" marR="67310" marT="9525" marB="0">
                    <a:lnL>
                      <a:noFill/>
                    </a:lnL>
                    <a:lnR>
                      <a:noFill/>
                    </a:lnR>
                    <a:lnT>
                      <a:noFill/>
                    </a:lnT>
                    <a:lnB w="19050" cap="flat" cmpd="dbl" algn="ctr">
                      <a:solidFill>
                        <a:srgbClr val="000000"/>
                      </a:solidFill>
                      <a:prstDash val="solid"/>
                      <a:round/>
                      <a:headEnd type="none" w="med" len="med"/>
                      <a:tailEnd type="none" w="med" len="med"/>
                    </a:lnB>
                    <a:noFill/>
                  </a:tcPr>
                </a:tc>
              </a:tr>
            </a:tbl>
          </a:graphicData>
        </a:graphic>
      </p:graphicFrame>
      <p:sp>
        <p:nvSpPr>
          <p:cNvPr id="8" name="文本框 7"/>
          <p:cNvSpPr txBox="1"/>
          <p:nvPr/>
        </p:nvSpPr>
        <p:spPr>
          <a:xfrm>
            <a:off x="348176" y="26525"/>
            <a:ext cx="11301957"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V. Mechanism III: International Trade(</a:t>
            </a:r>
            <a:r>
              <a:rPr lang="zh-CN" altLang="en-US"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国际贸易</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2" name="矩形 11"/>
          <p:cNvSpPr/>
          <p:nvPr/>
        </p:nvSpPr>
        <p:spPr>
          <a:xfrm>
            <a:off x="68254" y="1940925"/>
            <a:ext cx="11861800" cy="643467"/>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文本框 5"/>
          <p:cNvSpPr txBox="1"/>
          <p:nvPr/>
        </p:nvSpPr>
        <p:spPr>
          <a:xfrm>
            <a:off x="348176" y="26525"/>
            <a:ext cx="5048655"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 Objectives</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5" name="内容占位符 4"/>
          <p:cNvSpPr>
            <a:spLocks noGrp="1"/>
          </p:cNvSpPr>
          <p:nvPr>
            <p:ph idx="1"/>
          </p:nvPr>
        </p:nvSpPr>
        <p:spPr>
          <a:xfrm>
            <a:off x="677562" y="1380782"/>
            <a:ext cx="10515600" cy="4351338"/>
          </a:xfrm>
        </p:spPr>
        <p:txBody>
          <a:bodyPr/>
          <a:lstStyle/>
          <a:p>
            <a:r>
              <a:rPr lang="zh-CN" altLang="en-US" b="1" dirty="0" smtClean="0"/>
              <a:t>“自然经济”的农耕文明不允许出现脱离农业生产的非农人口，形成“内卷化发展”的内部均衡</a:t>
            </a:r>
            <a:endParaRPr lang="en-US" altLang="zh-CN" b="1" dirty="0" smtClean="0"/>
          </a:p>
          <a:p>
            <a:pPr lvl="1"/>
            <a:r>
              <a:rPr lang="zh-CN" altLang="en-US" b="1" dirty="0" smtClean="0"/>
              <a:t>“租借贸易”为打破内部均衡的契机</a:t>
            </a:r>
            <a:endParaRPr lang="en-US" altLang="zh-CN" b="1" dirty="0" smtClean="0"/>
          </a:p>
          <a:p>
            <a:pPr lvl="1"/>
            <a:r>
              <a:rPr lang="zh-CN" altLang="en-US" b="1" dirty="0" smtClean="0"/>
              <a:t>“租借贸易”促进国内市场的形成</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文本框 7"/>
          <p:cNvSpPr txBox="1"/>
          <p:nvPr/>
        </p:nvSpPr>
        <p:spPr>
          <a:xfrm>
            <a:off x="348176" y="26525"/>
            <a:ext cx="5048655"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VI. Conclusion</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4" name="文本框 3"/>
          <p:cNvSpPr txBox="1"/>
          <p:nvPr/>
        </p:nvSpPr>
        <p:spPr>
          <a:xfrm>
            <a:off x="408561" y="993153"/>
            <a:ext cx="10555613" cy="5816977"/>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本研究利用近代被迫开埠作为自然实验讨论了国际开放对国内市场整合的影响</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利用粮食价格计算市场整合度</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近代中国开埠显著地促进了近代府与府之间的市场整合</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开埠的促进作用更显著地体</a:t>
            </a:r>
            <a:r>
              <a:rPr lang="zh-CN" altLang="en-US" sz="2400" b="1" dirty="0">
                <a:latin typeface="微软雅黑" panose="020B0503020204020204" pitchFamily="34" charset="-122"/>
                <a:ea typeface="微软雅黑" panose="020B0503020204020204" pitchFamily="34" charset="-122"/>
              </a:rPr>
              <a:t>现在河流运输的</a:t>
            </a:r>
            <a:r>
              <a:rPr lang="zh-CN" altLang="en-US" sz="2400" b="1" dirty="0" smtClean="0">
                <a:latin typeface="微软雅黑" panose="020B0503020204020204" pitchFamily="34" charset="-122"/>
                <a:ea typeface="微软雅黑" panose="020B0503020204020204" pitchFamily="34" charset="-122"/>
              </a:rPr>
              <a:t>便利</a:t>
            </a:r>
            <a:r>
              <a:rPr lang="zh-CN" altLang="en-US" sz="2400" b="1" dirty="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租界开放以及进出口的提高上</a:t>
            </a:r>
            <a:endParaRPr lang="en-US" altLang="zh-CN" sz="2400" b="1" dirty="0">
              <a:latin typeface="微软雅黑" panose="020B0503020204020204" pitchFamily="34" charset="-122"/>
              <a:ea typeface="微软雅黑" panose="020B0503020204020204" pitchFamily="34" charset="-122"/>
            </a:endParaRPr>
          </a:p>
          <a:p>
            <a:pPr>
              <a:lnSpc>
                <a:spcPct val="150000"/>
              </a:lnSpc>
            </a:pP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本</a:t>
            </a:r>
            <a:r>
              <a:rPr lang="zh-CN" altLang="en-US" sz="2400" b="1" dirty="0" smtClean="0">
                <a:latin typeface="微软雅黑" panose="020B0503020204020204" pitchFamily="34" charset="-122"/>
                <a:ea typeface="微软雅黑" panose="020B0503020204020204" pitchFamily="34" charset="-122"/>
              </a:rPr>
              <a:t>研究的实证结果表明</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近代中国开埠极大地促进了国内商品经济市场的发展，为近代化和现代化奠定了市场基础</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国际开放能够有效促进国内商品经济的发展以及市场的整合</a:t>
            </a:r>
            <a:endParaRPr lang="en-US" altLang="zh-CN" sz="2400" b="1" dirty="0">
              <a:latin typeface="微软雅黑" panose="020B0503020204020204" pitchFamily="34" charset="-122"/>
              <a:ea typeface="微软雅黑" panose="020B0503020204020204" pitchFamily="34" charset="-122"/>
            </a:endParaRPr>
          </a:p>
          <a:p>
            <a:endParaRPr lang="en-US" altLang="zh-CN" sz="2400" b="1" u="sng"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smtClean="0"/>
              <a:t>Thanks!</a:t>
            </a:r>
            <a:endParaRPr lang="zh-CN" altLang="en-US" dirty="0"/>
          </a:p>
        </p:txBody>
      </p:sp>
      <p:sp>
        <p:nvSpPr>
          <p:cNvPr id="5" name="副标题 4"/>
          <p:cNvSpPr>
            <a:spLocks noGrp="1"/>
          </p:cNvSpPr>
          <p:nvPr>
            <p:ph type="subTitle" idx="1"/>
          </p:nvPr>
        </p:nvSpPr>
        <p:spPr/>
        <p:txBody>
          <a:bodyPr/>
          <a:lstStyle/>
          <a:p>
            <a:r>
              <a:rPr lang="zh-CN" altLang="en-US" dirty="0"/>
              <a:t>代</a:t>
            </a:r>
            <a:r>
              <a:rPr lang="zh-CN" altLang="en-US" dirty="0" smtClean="0"/>
              <a:t>谦 </a:t>
            </a:r>
            <a:r>
              <a:rPr lang="en-US" altLang="zh-CN" dirty="0" smtClean="0"/>
              <a:t>daiqianecon@xmu.edu.cn</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79373" y="957648"/>
            <a:ext cx="1946189" cy="710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租借城市</a:t>
            </a:r>
            <a:endParaRPr lang="zh-CN" altLang="en-US" b="1" dirty="0">
              <a:solidFill>
                <a:schemeClr val="bg1"/>
              </a:solidFill>
            </a:endParaRPr>
          </a:p>
        </p:txBody>
      </p:sp>
      <p:sp>
        <p:nvSpPr>
          <p:cNvPr id="5" name="圆角矩形 4"/>
          <p:cNvSpPr/>
          <p:nvPr/>
        </p:nvSpPr>
        <p:spPr>
          <a:xfrm>
            <a:off x="1456040" y="5328890"/>
            <a:ext cx="1946189" cy="710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“自然经济”的农耕文明</a:t>
            </a:r>
            <a:endParaRPr lang="zh-CN" altLang="en-US" b="1" dirty="0">
              <a:solidFill>
                <a:schemeClr val="bg1"/>
              </a:solidFill>
            </a:endParaRPr>
          </a:p>
        </p:txBody>
      </p:sp>
      <p:sp>
        <p:nvSpPr>
          <p:cNvPr id="6" name="圆角矩形 5"/>
          <p:cNvSpPr/>
          <p:nvPr/>
        </p:nvSpPr>
        <p:spPr>
          <a:xfrm>
            <a:off x="6726195" y="1631094"/>
            <a:ext cx="1946189" cy="3913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外部世界</a:t>
            </a:r>
            <a:endParaRPr lang="zh-CN" altLang="en-US" b="1" dirty="0">
              <a:solidFill>
                <a:schemeClr val="bg1"/>
              </a:solidFill>
            </a:endParaRPr>
          </a:p>
        </p:txBody>
      </p:sp>
      <p:sp>
        <p:nvSpPr>
          <p:cNvPr id="7" name="圆角矩形 6"/>
          <p:cNvSpPr/>
          <p:nvPr/>
        </p:nvSpPr>
        <p:spPr>
          <a:xfrm>
            <a:off x="3902676" y="2135659"/>
            <a:ext cx="1946189" cy="71051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非农产品</a:t>
            </a:r>
            <a:endParaRPr lang="zh-CN" altLang="en-US" b="1" dirty="0">
              <a:solidFill>
                <a:schemeClr val="bg1"/>
              </a:solidFill>
            </a:endParaRPr>
          </a:p>
        </p:txBody>
      </p:sp>
      <p:sp>
        <p:nvSpPr>
          <p:cNvPr id="8" name="圆角矩形 7"/>
          <p:cNvSpPr/>
          <p:nvPr/>
        </p:nvSpPr>
        <p:spPr>
          <a:xfrm>
            <a:off x="3847465" y="4647198"/>
            <a:ext cx="1946189" cy="71051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农产品</a:t>
            </a:r>
            <a:endParaRPr lang="zh-CN" altLang="en-US" b="1" dirty="0">
              <a:solidFill>
                <a:schemeClr val="bg1"/>
              </a:solidFill>
            </a:endParaRPr>
          </a:p>
        </p:txBody>
      </p:sp>
      <p:sp>
        <p:nvSpPr>
          <p:cNvPr id="9" name="左右箭头 8"/>
          <p:cNvSpPr/>
          <p:nvPr/>
        </p:nvSpPr>
        <p:spPr>
          <a:xfrm>
            <a:off x="5848865" y="2490916"/>
            <a:ext cx="822597" cy="2157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上下箭头 9"/>
          <p:cNvSpPr/>
          <p:nvPr/>
        </p:nvSpPr>
        <p:spPr>
          <a:xfrm>
            <a:off x="4794084" y="2918765"/>
            <a:ext cx="180252" cy="16678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左右箭头 10"/>
          <p:cNvSpPr/>
          <p:nvPr/>
        </p:nvSpPr>
        <p:spPr>
          <a:xfrm>
            <a:off x="5787476" y="4855694"/>
            <a:ext cx="822597" cy="2157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2574950" y="1836115"/>
            <a:ext cx="14632" cy="753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752467" y="2589581"/>
            <a:ext cx="10949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678094" y="4885336"/>
            <a:ext cx="10949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2429134" y="4901184"/>
            <a:ext cx="1" cy="4203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16243" y="3142303"/>
            <a:ext cx="2212891" cy="1200329"/>
          </a:xfrm>
          <a:prstGeom prst="rect">
            <a:avLst/>
          </a:prstGeom>
          <a:noFill/>
        </p:spPr>
        <p:txBody>
          <a:bodyPr wrap="square" rtlCol="0">
            <a:spAutoFit/>
          </a:bodyPr>
          <a:lstStyle/>
          <a:p>
            <a:r>
              <a:rPr lang="zh-CN" altLang="en-US" sz="2400" b="1" dirty="0" smtClean="0"/>
              <a:t>“租借贸易”如何影响国内市场发育？</a:t>
            </a:r>
            <a:endParaRPr lang="zh-CN" alt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8561" y="993153"/>
            <a:ext cx="10555613" cy="2400657"/>
          </a:xfrm>
          <a:prstGeom prst="rect">
            <a:avLst/>
          </a:prstGeom>
          <a:noFill/>
        </p:spPr>
        <p:txBody>
          <a:bodyPr wrap="square" rtlCol="0">
            <a:spAutoFit/>
          </a:bodyPr>
          <a:lstStyle/>
          <a:p>
            <a:pPr marL="285750" lvl="0" indent="-285750">
              <a:buFont typeface="Wingdings" panose="05000000000000000000" pitchFamily="2" charset="2"/>
              <a:buChar char="n"/>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“内卷化”（</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Involution</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）文献</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黄</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宗</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智（</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rPr>
              <a:t>2002</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）等</a:t>
            </a:r>
            <a:endPar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人口爆炸</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发展“精耕细作”农业吸纳人口</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 </a:t>
            </a:r>
            <a:r>
              <a:rPr lang="en-US" altLang="zh-CN" sz="2400" b="1"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非农产业仍然得不到发展</a:t>
            </a:r>
            <a:endParaRPr lang="en-US" altLang="zh-CN" b="1" dirty="0">
              <a:solidFill>
                <a:srgbClr val="C00000"/>
              </a:solidFill>
              <a:latin typeface="微软雅黑" panose="020B0503020204020204" pitchFamily="34" charset="-122"/>
              <a:ea typeface="微软雅黑" panose="020B0503020204020204" pitchFamily="34" charset="-122"/>
            </a:endParaRPr>
          </a:p>
          <a:p>
            <a:r>
              <a:rPr lang="zh-CN" altLang="en-US" dirty="0">
                <a:solidFill>
                  <a:prstClr val="black"/>
                </a:solidFill>
                <a:latin typeface="微软雅黑" panose="020B0503020204020204" pitchFamily="34" charset="-122"/>
                <a:ea typeface="微软雅黑" panose="020B0503020204020204" pitchFamily="34" charset="-122"/>
              </a:rPr>
              <a:t>● </a:t>
            </a:r>
            <a:r>
              <a:rPr lang="zh-CN" altLang="en-US" b="1" dirty="0" smtClean="0">
                <a:solidFill>
                  <a:prstClr val="black"/>
                </a:solidFill>
                <a:latin typeface="微软雅黑" panose="020B0503020204020204" pitchFamily="34" charset="-122"/>
                <a:ea typeface="微软雅黑" panose="020B0503020204020204" pitchFamily="34" charset="-122"/>
              </a:rPr>
              <a:t>十九世纪中叶始：国门被迫开放，自然经济消解</a:t>
            </a:r>
            <a:endParaRPr lang="en-US" altLang="zh-CN" dirty="0" smtClean="0">
              <a:solidFill>
                <a:prstClr val="black"/>
              </a:solidFill>
              <a:latin typeface="微软雅黑" panose="020B0503020204020204" pitchFamily="34" charset="-122"/>
              <a:ea typeface="微软雅黑" panose="020B0503020204020204" pitchFamily="34" charset="-122"/>
            </a:endParaRPr>
          </a:p>
          <a:p>
            <a:r>
              <a:rPr lang="en-US" altLang="zh-CN" dirty="0" smtClean="0">
                <a:solidFill>
                  <a:prstClr val="black"/>
                </a:solidFill>
                <a:latin typeface="微软雅黑" panose="020B0503020204020204" pitchFamily="34" charset="-122"/>
                <a:ea typeface="微软雅黑" panose="020B0503020204020204" pitchFamily="34" charset="-122"/>
              </a:rPr>
              <a:t>   </a:t>
            </a:r>
            <a:r>
              <a:rPr lang="zh-CN" altLang="en-US" dirty="0" smtClean="0">
                <a:solidFill>
                  <a:prstClr val="black"/>
                </a:solidFill>
                <a:latin typeface="微软雅黑" panose="020B0503020204020204" pitchFamily="34" charset="-122"/>
                <a:ea typeface="微软雅黑" panose="020B0503020204020204" pitchFamily="34" charset="-122"/>
              </a:rPr>
              <a:t>大量城市开放为通商口岸或租界，成为进出口商品的集散中心；</a:t>
            </a:r>
            <a:endParaRPr lang="en-US" altLang="zh-CN" dirty="0" smtClean="0">
              <a:solidFill>
                <a:prstClr val="black"/>
              </a:solidFill>
              <a:latin typeface="微软雅黑" panose="020B0503020204020204" pitchFamily="34" charset="-122"/>
              <a:ea typeface="微软雅黑" panose="020B0503020204020204" pitchFamily="34" charset="-122"/>
            </a:endParaRPr>
          </a:p>
          <a:p>
            <a:r>
              <a:rPr lang="zh-CN" altLang="en-US" dirty="0" smtClean="0">
                <a:solidFill>
                  <a:prstClr val="black"/>
                </a:solidFill>
                <a:latin typeface="微软雅黑" panose="020B0503020204020204" pitchFamily="34" charset="-122"/>
                <a:ea typeface="微软雅黑" panose="020B0503020204020204" pitchFamily="34" charset="-122"/>
              </a:rPr>
              <a:t>   中</a:t>
            </a:r>
            <a:endParaRPr lang="en-US" altLang="zh-CN" u="sng" dirty="0">
              <a:latin typeface="微软雅黑" panose="020B0503020204020204" pitchFamily="34" charset="-122"/>
              <a:ea typeface="微软雅黑" panose="020B0503020204020204" pitchFamily="34" charset="-122"/>
            </a:endParaRPr>
          </a:p>
        </p:txBody>
      </p:sp>
      <p:sp>
        <p:nvSpPr>
          <p:cNvPr id="7" name="矩形 6"/>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文本框 7"/>
          <p:cNvSpPr txBox="1"/>
          <p:nvPr/>
        </p:nvSpPr>
        <p:spPr>
          <a:xfrm>
            <a:off x="348176" y="26525"/>
            <a:ext cx="5048655"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II. Literature I</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6848"/>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文本框 10"/>
          <p:cNvSpPr txBox="1"/>
          <p:nvPr/>
        </p:nvSpPr>
        <p:spPr>
          <a:xfrm>
            <a:off x="348176" y="81978"/>
            <a:ext cx="5048655" cy="646331"/>
          </a:xfrm>
          <a:prstGeom prst="rect">
            <a:avLst/>
          </a:prstGeom>
          <a:noFill/>
        </p:spPr>
        <p:txBody>
          <a:bodyPr wrap="square" rtlCol="0">
            <a:spAutoFit/>
          </a:bodyPr>
          <a:lstStyle/>
          <a:p>
            <a:r>
              <a:rPr lang="en-US" altLang="zh-CN"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II. Literature </a:t>
            </a:r>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II</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3" name="文本框 12"/>
          <p:cNvSpPr txBox="1"/>
          <p:nvPr/>
        </p:nvSpPr>
        <p:spPr>
          <a:xfrm>
            <a:off x="348176" y="1268283"/>
            <a:ext cx="10555613" cy="4401205"/>
          </a:xfrm>
          <a:prstGeom prst="rect">
            <a:avLst/>
          </a:prstGeom>
          <a:noFill/>
        </p:spPr>
        <p:txBody>
          <a:bodyPr wrap="square" rtlCol="0">
            <a:spAutoFit/>
          </a:bodyPr>
          <a:lstStyle/>
          <a:p>
            <a:pPr marL="285750" indent="-285750">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贸易自由化文献</a:t>
            </a: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（贸易自由化对国内市场的</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影响）</a:t>
            </a:r>
            <a:endPar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贸易自由化能够提高市场竞争程度、市场资源配置效率以及促进经济增长（</a:t>
            </a:r>
            <a:r>
              <a:rPr lang="en-US" altLang="zh-CN" sz="2800" b="1" dirty="0" err="1">
                <a:latin typeface="微软雅黑" panose="020B0503020204020204" pitchFamily="34" charset="-122"/>
                <a:ea typeface="微软雅黑" panose="020B0503020204020204" pitchFamily="34" charset="-122"/>
                <a:cs typeface="Times New Roman" panose="02020603050405020304" pitchFamily="18" charset="0"/>
              </a:rPr>
              <a:t>Pavcnik</a:t>
            </a:r>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 2002; </a:t>
            </a:r>
            <a:r>
              <a:rPr lang="en-US" altLang="zh-CN" sz="2800" b="1" dirty="0" err="1">
                <a:latin typeface="微软雅黑" panose="020B0503020204020204" pitchFamily="34" charset="-122"/>
                <a:ea typeface="微软雅黑" panose="020B0503020204020204" pitchFamily="34" charset="-122"/>
                <a:cs typeface="Times New Roman" panose="02020603050405020304" pitchFamily="18" charset="0"/>
              </a:rPr>
              <a:t>Tybout</a:t>
            </a:r>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 &amp; Westbrook, 1995</a:t>
            </a: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b="1" dirty="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zh-CN" altLang="en-US" sz="2800" b="1" dirty="0">
                <a:latin typeface="微软雅黑" panose="020B0503020204020204" pitchFamily="34" charset="-122"/>
                <a:ea typeface="微软雅黑" panose="020B0503020204020204" pitchFamily="34" charset="-122"/>
                <a:cs typeface="Times New Roman" panose="02020603050405020304" pitchFamily="18" charset="0"/>
              </a:rPr>
              <a:t>市场竞争机制是消除价格歧视、促进价格收敛的重要因素（</a:t>
            </a:r>
            <a:r>
              <a:rPr lang="en-US" altLang="zh-CN" sz="2800" b="1" dirty="0" err="1">
                <a:latin typeface="微软雅黑" panose="020B0503020204020204" pitchFamily="34" charset="-122"/>
                <a:ea typeface="微软雅黑" panose="020B0503020204020204" pitchFamily="34" charset="-122"/>
                <a:cs typeface="Times New Roman" panose="02020603050405020304" pitchFamily="18" charset="0"/>
              </a:rPr>
              <a:t>Gerardi</a:t>
            </a:r>
            <a:r>
              <a:rPr lang="en-US" altLang="zh-CN" sz="2800" b="1" dirty="0">
                <a:latin typeface="微软雅黑" panose="020B0503020204020204" pitchFamily="34" charset="-122"/>
                <a:ea typeface="微软雅黑" panose="020B0503020204020204" pitchFamily="34" charset="-122"/>
                <a:cs typeface="Times New Roman" panose="02020603050405020304" pitchFamily="18" charset="0"/>
              </a:rPr>
              <a:t> &amp; Shapiro, </a:t>
            </a:r>
            <a:r>
              <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rPr>
              <a:t>2009</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zh-CN" altLang="en-US" sz="2800" b="1" dirty="0">
                <a:latin typeface="微软雅黑" panose="020B0503020204020204" pitchFamily="34" charset="-122"/>
                <a:ea typeface="微软雅黑" panose="020B0503020204020204" pitchFamily="34" charset="-122"/>
              </a:rPr>
              <a:t>以日本</a:t>
            </a:r>
            <a:r>
              <a:rPr lang="en-US" altLang="zh-CN" sz="2800" b="1" dirty="0">
                <a:latin typeface="微软雅黑" panose="020B0503020204020204" pitchFamily="34" charset="-122"/>
                <a:ea typeface="微软雅黑" panose="020B0503020204020204" pitchFamily="34" charset="-122"/>
              </a:rPr>
              <a:t>19</a:t>
            </a:r>
            <a:r>
              <a:rPr lang="zh-CN" altLang="en-US" sz="2800" b="1" dirty="0">
                <a:latin typeface="微软雅黑" panose="020B0503020204020204" pitchFamily="34" charset="-122"/>
                <a:ea typeface="微软雅黑" panose="020B0503020204020204" pitchFamily="34" charset="-122"/>
              </a:rPr>
              <a:t>世纪</a:t>
            </a:r>
            <a:r>
              <a:rPr lang="en-US" altLang="zh-CN" sz="2800" b="1" dirty="0">
                <a:latin typeface="微软雅黑" panose="020B0503020204020204" pitchFamily="34" charset="-122"/>
                <a:ea typeface="微软雅黑" panose="020B0503020204020204" pitchFamily="34" charset="-122"/>
              </a:rPr>
              <a:t>60</a:t>
            </a:r>
            <a:r>
              <a:rPr lang="zh-CN" altLang="en-US" sz="2800" b="1" dirty="0">
                <a:latin typeface="微软雅黑" panose="020B0503020204020204" pitchFamily="34" charset="-122"/>
                <a:ea typeface="微软雅黑" panose="020B0503020204020204" pitchFamily="34" charset="-122"/>
              </a:rPr>
              <a:t>年代的对外开放作为自然实验，验证相对比较优势理论（</a:t>
            </a:r>
            <a:r>
              <a:rPr lang="en-US" altLang="zh-CN" sz="2800" b="1" dirty="0" err="1">
                <a:latin typeface="微软雅黑" panose="020B0503020204020204" pitchFamily="34" charset="-122"/>
                <a:ea typeface="微软雅黑" panose="020B0503020204020204" pitchFamily="34" charset="-122"/>
              </a:rPr>
              <a:t>Bernhofen</a:t>
            </a:r>
            <a:r>
              <a:rPr lang="en-US" altLang="zh-CN" sz="2800" b="1" dirty="0">
                <a:latin typeface="微软雅黑" panose="020B0503020204020204" pitchFamily="34" charset="-122"/>
                <a:ea typeface="微软雅黑" panose="020B0503020204020204" pitchFamily="34" charset="-122"/>
              </a:rPr>
              <a:t> &amp; </a:t>
            </a:r>
            <a:r>
              <a:rPr lang="en-US" altLang="zh-CN" sz="2800" b="1" dirty="0" smtClean="0">
                <a:latin typeface="微软雅黑" panose="020B0503020204020204" pitchFamily="34" charset="-122"/>
                <a:ea typeface="微软雅黑" panose="020B0503020204020204" pitchFamily="34" charset="-122"/>
              </a:rPr>
              <a:t>Brown,2004</a:t>
            </a:r>
            <a:r>
              <a:rPr lang="zh-CN" altLang="en-US" sz="2800" b="1"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2005</a:t>
            </a:r>
            <a:r>
              <a:rPr lang="zh-CN" altLang="en-US" sz="2800" b="1" dirty="0" smtClean="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endParaRPr>
          </a:p>
          <a:p>
            <a:pPr marL="800100" lvl="1" indent="-342900">
              <a:buFont typeface="Arial" panose="020B0604020202020204" pitchFamily="34" charset="0"/>
              <a:buChar char="•"/>
            </a:pPr>
            <a:r>
              <a:rPr lang="en-US" altLang="zh-CN" sz="2800" b="1" dirty="0" err="1" smtClean="0">
                <a:latin typeface="微软雅黑" panose="020B0503020204020204" pitchFamily="34" charset="-122"/>
                <a:ea typeface="微软雅黑" panose="020B0503020204020204" pitchFamily="34" charset="-122"/>
                <a:cs typeface="Times New Roman" panose="02020603050405020304" pitchFamily="18" charset="0"/>
              </a:rPr>
              <a:t>Jia</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）开埠促进未来的发展</a:t>
            </a:r>
            <a:endPar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rPr>
              <a:t>Keller &amp; Shute</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b="1" dirty="0" smtClean="0">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sz="2800" b="1" dirty="0" smtClean="0">
                <a:latin typeface="微软雅黑" panose="020B0503020204020204" pitchFamily="34" charset="-122"/>
                <a:ea typeface="微软雅黑" panose="020B0503020204020204" pitchFamily="34" charset="-122"/>
                <a:cs typeface="Times New Roman" panose="02020603050405020304" pitchFamily="18" charset="0"/>
              </a:rPr>
              <a:t>）开埠促进技术传播</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 name="文本框 11"/>
          <p:cNvSpPr txBox="1"/>
          <p:nvPr/>
        </p:nvSpPr>
        <p:spPr>
          <a:xfrm>
            <a:off x="348176" y="26525"/>
            <a:ext cx="5048655"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III.</a:t>
            </a:r>
            <a:r>
              <a:rPr lang="zh-CN" altLang="en-US"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史实</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4" name="内容占位符 3"/>
          <p:cNvSpPr>
            <a:spLocks noGrp="1"/>
          </p:cNvSpPr>
          <p:nvPr>
            <p:ph idx="1"/>
          </p:nvPr>
        </p:nvSpPr>
        <p:spPr>
          <a:xfrm>
            <a:off x="537519" y="1247968"/>
            <a:ext cx="10816281" cy="4694281"/>
          </a:xfrm>
        </p:spPr>
        <p:txBody>
          <a:bodyPr>
            <a:normAutofit fontScale="92500"/>
          </a:bodyPr>
          <a:lstStyle/>
          <a:p>
            <a:pPr>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rPr>
              <a:t>开埠</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后，</a:t>
            </a:r>
            <a:r>
              <a:rPr lang="zh-CN" altLang="en-US" sz="2400" b="1" dirty="0">
                <a:latin typeface="微软雅黑" panose="020B0503020204020204" pitchFamily="34" charset="-122"/>
                <a:ea typeface="微软雅黑" panose="020B0503020204020204" pitchFamily="34" charset="-122"/>
              </a:rPr>
              <a:t>“商品集”扩大（张友谊</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rPr>
              <a:t>2005</a:t>
            </a:r>
            <a:r>
              <a:rPr lang="zh-CN" altLang="en-US"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农产品商品化提升</a:t>
            </a:r>
            <a:r>
              <a:rPr lang="zh-CN" altLang="en-US" sz="2400" b="1" dirty="0">
                <a:latin typeface="微软雅黑" panose="020B0503020204020204" pitchFamily="34" charset="-122"/>
                <a:ea typeface="微软雅黑" panose="020B0503020204020204" pitchFamily="34" charset="-122"/>
              </a:rPr>
              <a:t>（徐琳，</a:t>
            </a:r>
            <a:r>
              <a:rPr lang="en-US" altLang="zh-CN" sz="2400" b="1" dirty="0">
                <a:latin typeface="微软雅黑" panose="020B0503020204020204" pitchFamily="34" charset="-122"/>
                <a:ea typeface="微软雅黑" panose="020B0503020204020204" pitchFamily="34" charset="-122"/>
              </a:rPr>
              <a:t>2010</a:t>
            </a:r>
            <a:r>
              <a:rPr lang="zh-CN" altLang="en-US" sz="2400" b="1" dirty="0">
                <a:latin typeface="微软雅黑" panose="020B0503020204020204" pitchFamily="34" charset="-122"/>
                <a:ea typeface="微软雅黑" panose="020B0503020204020204" pitchFamily="34" charset="-122"/>
              </a:rPr>
              <a:t>），国内市场规模、范围扩大（</a:t>
            </a:r>
            <a:r>
              <a:rPr lang="zh-CN" altLang="zh-CN" sz="2400" b="1" dirty="0">
                <a:latin typeface="微软雅黑" panose="020B0503020204020204" pitchFamily="34" charset="-122"/>
                <a:ea typeface="微软雅黑" panose="020B0503020204020204" pitchFamily="34" charset="-122"/>
              </a:rPr>
              <a:t>吴承明</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2001</a:t>
            </a:r>
            <a:r>
              <a:rPr lang="zh-CN" altLang="en-US"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张乃丽，</a:t>
            </a:r>
            <a:r>
              <a:rPr lang="en-US" altLang="zh-CN" sz="2400" b="1" dirty="0">
                <a:latin typeface="微软雅黑" panose="020B0503020204020204" pitchFamily="34" charset="-122"/>
                <a:ea typeface="微软雅黑" panose="020B0503020204020204" pitchFamily="34" charset="-122"/>
              </a:rPr>
              <a:t>2013</a:t>
            </a:r>
            <a:r>
              <a:rPr lang="zh-CN"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，口岸城市成为区域市场中心（陶德臣，</a:t>
            </a:r>
            <a:r>
              <a:rPr lang="en-US" altLang="zh-CN" sz="2400" b="1" dirty="0">
                <a:latin typeface="微软雅黑" panose="020B0503020204020204" pitchFamily="34" charset="-122"/>
                <a:ea typeface="微软雅黑" panose="020B0503020204020204" pitchFamily="34" charset="-122"/>
              </a:rPr>
              <a:t>1999</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2001</a:t>
            </a:r>
            <a:r>
              <a:rPr lang="zh-CN" altLang="en-US" sz="2400" b="1" dirty="0">
                <a:latin typeface="微软雅黑" panose="020B0503020204020204" pitchFamily="34" charset="-122"/>
                <a:ea typeface="微软雅黑" panose="020B0503020204020204" pitchFamily="34" charset="-122"/>
              </a:rPr>
              <a:t>；冯卫英，</a:t>
            </a:r>
            <a:r>
              <a:rPr lang="en-US" altLang="zh-CN" sz="2400" b="1" dirty="0">
                <a:latin typeface="微软雅黑" panose="020B0503020204020204" pitchFamily="34" charset="-122"/>
                <a:ea typeface="微软雅黑" panose="020B0503020204020204" pitchFamily="34" charset="-122"/>
              </a:rPr>
              <a:t>2015</a:t>
            </a:r>
            <a:r>
              <a:rPr lang="zh-CN" altLang="en-US" sz="2400" b="1" dirty="0">
                <a:latin typeface="微软雅黑" panose="020B0503020204020204" pitchFamily="34" charset="-122"/>
                <a:ea typeface="微软雅黑" panose="020B0503020204020204" pitchFamily="34" charset="-122"/>
              </a:rPr>
              <a:t>），形成以口岸城市为核心的市场网络</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刘佛丁</a:t>
            </a:r>
            <a:r>
              <a:rPr lang="en-US" altLang="zh-CN" sz="2400" b="1" dirty="0">
                <a:latin typeface="微软雅黑" panose="020B0503020204020204" pitchFamily="34" charset="-122"/>
                <a:ea typeface="微软雅黑" panose="020B0503020204020204" pitchFamily="34" charset="-122"/>
              </a:rPr>
              <a:t>&amp;</a:t>
            </a:r>
            <a:r>
              <a:rPr lang="zh-CN" altLang="en-US" sz="2400" b="1" dirty="0">
                <a:latin typeface="微软雅黑" panose="020B0503020204020204" pitchFamily="34" charset="-122"/>
                <a:ea typeface="微软雅黑" panose="020B0503020204020204" pitchFamily="34" charset="-122"/>
              </a:rPr>
              <a:t>王玉茹</a:t>
            </a:r>
            <a:r>
              <a:rPr lang="en-US" altLang="zh-CN" sz="2400" b="1" dirty="0">
                <a:latin typeface="微软雅黑" panose="020B0503020204020204" pitchFamily="34" charset="-122"/>
                <a:ea typeface="微软雅黑" panose="020B0503020204020204" pitchFamily="34" charset="-122"/>
              </a:rPr>
              <a:t>, 1996</a:t>
            </a:r>
            <a:r>
              <a:rPr lang="zh-CN" altLang="en-US" sz="2400" b="1" dirty="0">
                <a:latin typeface="微软雅黑" panose="020B0503020204020204" pitchFamily="34" charset="-122"/>
                <a:ea typeface="微软雅黑" panose="020B0503020204020204" pitchFamily="34" charset="-122"/>
              </a:rPr>
              <a:t>）和金融网络（杜恂诚，</a:t>
            </a:r>
            <a:r>
              <a:rPr lang="en-US" altLang="zh-CN" sz="2400" b="1" dirty="0">
                <a:latin typeface="微软雅黑" panose="020B0503020204020204" pitchFamily="34" charset="-122"/>
                <a:ea typeface="微软雅黑" panose="020B0503020204020204" pitchFamily="34" charset="-122"/>
              </a:rPr>
              <a:t>2015</a:t>
            </a:r>
            <a:r>
              <a:rPr lang="zh-CN" altLang="en-US" sz="2400" b="1" dirty="0">
                <a:latin typeface="微软雅黑" panose="020B0503020204020204" pitchFamily="34" charset="-122"/>
                <a:ea typeface="微软雅黑" panose="020B0503020204020204" pitchFamily="34" charset="-122"/>
              </a:rPr>
              <a:t>；韩卓吾，</a:t>
            </a:r>
            <a:r>
              <a:rPr lang="en-US" altLang="zh-CN" sz="2400" b="1" dirty="0">
                <a:latin typeface="微软雅黑" panose="020B0503020204020204" pitchFamily="34" charset="-122"/>
                <a:ea typeface="微软雅黑" panose="020B0503020204020204" pitchFamily="34" charset="-122"/>
              </a:rPr>
              <a:t>2015</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n"/>
            </a:pPr>
            <a:r>
              <a:rPr lang="zh-CN" altLang="en-US" sz="2400" b="1" dirty="0">
                <a:latin typeface="微软雅黑" panose="020B0503020204020204" pitchFamily="34" charset="-122"/>
                <a:ea typeface="微软雅黑" panose="020B0503020204020204" pitchFamily="34" charset="-122"/>
              </a:rPr>
              <a:t>开埠历程：</a:t>
            </a:r>
            <a:r>
              <a:rPr lang="en-US" altLang="zh-CN" sz="2400" b="1" dirty="0">
                <a:latin typeface="微软雅黑" panose="020B0503020204020204" pitchFamily="34" charset="-122"/>
                <a:ea typeface="微软雅黑" panose="020B0503020204020204" pitchFamily="34" charset="-122"/>
              </a:rPr>
              <a:t>       </a:t>
            </a:r>
            <a:endParaRPr lang="en-US" altLang="zh-CN" sz="2400" b="1" dirty="0">
              <a:latin typeface="微软雅黑" panose="020B0503020204020204" pitchFamily="34" charset="-122"/>
              <a:ea typeface="微软雅黑" panose="020B0503020204020204" pitchFamily="34" charset="-122"/>
            </a:endParaRPr>
          </a:p>
          <a:p>
            <a:pPr lvl="1">
              <a:lnSpc>
                <a:spcPct val="150000"/>
              </a:lnSpc>
            </a:pPr>
            <a:r>
              <a:rPr lang="en-US" altLang="zh-CN" b="1" dirty="0">
                <a:latin typeface="微软雅黑" panose="020B0503020204020204" pitchFamily="34" charset="-122"/>
                <a:ea typeface="微软雅黑" panose="020B0503020204020204" pitchFamily="34" charset="-122"/>
              </a:rPr>
              <a:t>1842</a:t>
            </a:r>
            <a:r>
              <a:rPr lang="zh-CN" altLang="en-US"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《南京条约》</a:t>
            </a:r>
            <a:r>
              <a:rPr lang="zh-CN" altLang="en-US" b="1" dirty="0">
                <a:latin typeface="微软雅黑" panose="020B0503020204020204" pitchFamily="34" charset="-122"/>
                <a:ea typeface="微软雅黑" panose="020B0503020204020204" pitchFamily="34" charset="-122"/>
              </a:rPr>
              <a:t>，五口通商；</a:t>
            </a:r>
            <a:r>
              <a:rPr lang="en-US" altLang="zh-CN" b="1" dirty="0">
                <a:latin typeface="微软雅黑" panose="020B0503020204020204" pitchFamily="34" charset="-122"/>
                <a:ea typeface="微软雅黑" panose="020B0503020204020204" pitchFamily="34" charset="-122"/>
              </a:rPr>
              <a:t>1958</a:t>
            </a:r>
            <a:r>
              <a:rPr lang="zh-CN" altLang="en-US"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天津条约</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1860</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北京条约</a:t>
            </a:r>
            <a:r>
              <a:rPr lang="en-US" altLang="zh-CN"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lvl="1">
              <a:lnSpc>
                <a:spcPct val="150000"/>
              </a:lnSpc>
            </a:pPr>
            <a:r>
              <a:rPr lang="en-US" altLang="zh-CN" b="1" dirty="0">
                <a:latin typeface="微软雅黑" panose="020B0503020204020204" pitchFamily="34" charset="-122"/>
                <a:ea typeface="微软雅黑" panose="020B0503020204020204" pitchFamily="34" charset="-122"/>
              </a:rPr>
              <a:t>1861</a:t>
            </a:r>
            <a:r>
              <a:rPr lang="zh-CN" altLang="en-US" b="1" dirty="0">
                <a:latin typeface="微软雅黑" panose="020B0503020204020204" pitchFamily="34" charset="-122"/>
                <a:ea typeface="微软雅黑" panose="020B0503020204020204" pitchFamily="34" charset="-122"/>
              </a:rPr>
              <a:t>，辛酉政变；</a:t>
            </a:r>
            <a:r>
              <a:rPr lang="en-US" altLang="zh-CN" b="1" dirty="0">
                <a:latin typeface="微软雅黑" panose="020B0503020204020204" pitchFamily="34" charset="-122"/>
                <a:ea typeface="微软雅黑" panose="020B0503020204020204" pitchFamily="34" charset="-122"/>
              </a:rPr>
              <a:t>1895</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马关条约</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1901</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辛丑条约</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至</a:t>
            </a:r>
            <a:r>
              <a:rPr lang="zh-CN" altLang="zh-CN" b="1" dirty="0">
                <a:latin typeface="微软雅黑" panose="020B0503020204020204" pitchFamily="34" charset="-122"/>
                <a:ea typeface="微软雅黑" panose="020B0503020204020204" pitchFamily="34" charset="-122"/>
              </a:rPr>
              <a:t>辛亥革命前夕，</a:t>
            </a:r>
            <a:r>
              <a:rPr lang="zh-CN" altLang="en-US" b="1" dirty="0">
                <a:latin typeface="微软雅黑" panose="020B0503020204020204" pitchFamily="34" charset="-122"/>
                <a:ea typeface="微软雅黑" panose="020B0503020204020204" pitchFamily="34" charset="-122"/>
              </a:rPr>
              <a:t>开埠城市超过</a:t>
            </a:r>
            <a:r>
              <a:rPr lang="en-US" altLang="zh-CN" b="1" dirty="0">
                <a:latin typeface="微软雅黑" panose="020B0503020204020204" pitchFamily="34" charset="-122"/>
                <a:ea typeface="微软雅黑" panose="020B0503020204020204" pitchFamily="34" charset="-122"/>
              </a:rPr>
              <a:t>90</a:t>
            </a:r>
            <a:r>
              <a:rPr lang="zh-CN"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严中平等</a:t>
            </a:r>
            <a:r>
              <a:rPr lang="en-US" altLang="zh-CN" b="1" dirty="0">
                <a:latin typeface="微软雅黑" panose="020B0503020204020204" pitchFamily="34" charset="-122"/>
                <a:ea typeface="微软雅黑" panose="020B0503020204020204" pitchFamily="34" charset="-122"/>
              </a:rPr>
              <a:t>, 2012</a:t>
            </a:r>
            <a:r>
              <a:rPr lang="zh-CN" altLang="en-US" b="1" dirty="0" smtClean="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lvl="1">
              <a:lnSpc>
                <a:spcPct val="150000"/>
              </a:lnSpc>
            </a:pPr>
            <a:r>
              <a:rPr lang="zh-CN" altLang="zh-CN" b="1" dirty="0">
                <a:latin typeface="微软雅黑" panose="020B0503020204020204" pitchFamily="34" charset="-122"/>
                <a:ea typeface="微软雅黑" panose="020B0503020204020204" pitchFamily="34" charset="-122"/>
              </a:rPr>
              <a:t>开放过程呈现出沿海</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沿江</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内陆的</a:t>
            </a:r>
            <a:r>
              <a:rPr lang="zh-CN" altLang="en-US" b="1" dirty="0">
                <a:latin typeface="微软雅黑" panose="020B0503020204020204" pitchFamily="34" charset="-122"/>
                <a:ea typeface="微软雅黑" panose="020B0503020204020204" pitchFamily="34" charset="-122"/>
              </a:rPr>
              <a:t>鲜明趋势</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6" name="图片 5"/>
          <p:cNvPicPr/>
          <p:nvPr/>
        </p:nvPicPr>
        <p:blipFill>
          <a:blip r:embed="rId1" cstate="print">
            <a:extLst>
              <a:ext uri="{28A0092B-C50C-407E-A947-70E740481C1C}">
                <a14:useLocalDpi xmlns:a14="http://schemas.microsoft.com/office/drawing/2010/main" val="0"/>
              </a:ext>
            </a:extLst>
          </a:blip>
          <a:stretch>
            <a:fillRect/>
          </a:stretch>
        </p:blipFill>
        <p:spPr>
          <a:xfrm>
            <a:off x="537519" y="1062681"/>
            <a:ext cx="10064345" cy="568954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27786" y="1251304"/>
            <a:ext cx="11462173" cy="2123658"/>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smtClean="0">
                <a:latin typeface="微软雅黑" panose="020B0503020204020204" pitchFamily="34" charset="-122"/>
                <a:ea typeface="微软雅黑" panose="020B0503020204020204" pitchFamily="34" charset="-122"/>
              </a:rPr>
              <a:t>核心数据：清代粮价数据（</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王业键，</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2003 </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marL="800100" lvl="1" indent="-342900">
              <a:lnSpc>
                <a:spcPct val="150000"/>
              </a:lnSpc>
              <a:buFont typeface="Arial" panose="020B0604020202020204" pitchFamily="34" charset="0"/>
              <a:buChar char="•"/>
            </a:pPr>
            <a:r>
              <a:rPr lang="zh-CN" altLang="zh-CN" sz="2400" b="1" dirty="0">
                <a:latin typeface="微软雅黑" panose="020B0503020204020204" pitchFamily="34" charset="-122"/>
                <a:ea typeface="微软雅黑" panose="020B0503020204020204" pitchFamily="34" charset="-122"/>
                <a:cs typeface="Times New Roman" panose="02020603050405020304" pitchFamily="18" charset="0"/>
              </a:rPr>
              <a:t>自</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乾隆</a:t>
            </a:r>
            <a:r>
              <a:rPr lang="zh-CN" altLang="zh-CN" sz="2400" b="1" dirty="0">
                <a:latin typeface="微软雅黑" panose="020B0503020204020204" pitchFamily="34" charset="-122"/>
                <a:ea typeface="微软雅黑" panose="020B0503020204020204" pitchFamily="34" charset="-122"/>
                <a:cs typeface="Times New Roman" panose="02020603050405020304" pitchFamily="18" charset="0"/>
              </a:rPr>
              <a:t>朝</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开始</a:t>
            </a:r>
            <a:r>
              <a:rPr lang="zh-CN" altLang="zh-CN" sz="2400" b="1" dirty="0">
                <a:latin typeface="微软雅黑" panose="020B0503020204020204" pitchFamily="34" charset="-122"/>
                <a:ea typeface="微软雅黑" panose="020B0503020204020204" pitchFamily="34" charset="-122"/>
                <a:cs typeface="Times New Roman" panose="02020603050405020304" pitchFamily="18" charset="0"/>
              </a:rPr>
              <a:t>，清政府实行一套系统、周详</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的粮价</a:t>
            </a:r>
            <a:r>
              <a:rPr lang="zh-CN" altLang="zh-CN" sz="2400" b="1" dirty="0">
                <a:latin typeface="微软雅黑" panose="020B0503020204020204" pitchFamily="34" charset="-122"/>
                <a:ea typeface="微软雅黑" panose="020B0503020204020204" pitchFamily="34" charset="-122"/>
                <a:cs typeface="Times New Roman" panose="02020603050405020304" pitchFamily="18" charset="0"/>
              </a:rPr>
              <a:t>“奏报制度”以便监控和调整各地粮价</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；这一套数</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据可信度较高（</a:t>
            </a:r>
            <a:r>
              <a:rPr lang="en-US" altLang="zh-CN" sz="2400" b="1" dirty="0" err="1">
                <a:latin typeface="微软雅黑" panose="020B0503020204020204" pitchFamily="34" charset="-122"/>
                <a:ea typeface="微软雅黑" panose="020B0503020204020204" pitchFamily="34" charset="-122"/>
                <a:cs typeface="Times New Roman" panose="02020603050405020304" pitchFamily="18" charset="0"/>
              </a:rPr>
              <a:t>Chuan</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&amp; Kraus</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1975</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；王业键，</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2003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；余开亮，</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2014</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 name="文本框 11"/>
          <p:cNvSpPr txBox="1"/>
          <p:nvPr/>
        </p:nvSpPr>
        <p:spPr>
          <a:xfrm>
            <a:off x="348176" y="26525"/>
            <a:ext cx="9117100" cy="646331"/>
          </a:xfrm>
          <a:prstGeom prst="rect">
            <a:avLst/>
          </a:prstGeom>
          <a:noFill/>
        </p:spPr>
        <p:txBody>
          <a:bodyPr wrap="square" rtlCol="0">
            <a:spAutoFit/>
          </a:bodyPr>
          <a:lstStyle/>
          <a:p>
            <a:r>
              <a:rPr lang="en-US" altLang="zh-CN" sz="3600" b="1" dirty="0" smtClean="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 Data and Methodology</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4990" y="884370"/>
            <a:ext cx="6830551" cy="984885"/>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样本范围：南方九省</a:t>
            </a:r>
            <a:r>
              <a:rPr lang="en-US" altLang="zh-CN" sz="2000" b="1" dirty="0" smtClean="0">
                <a:latin typeface="微软雅黑" panose="020B0503020204020204" pitchFamily="34" charset="-122"/>
                <a:ea typeface="微软雅黑" panose="020B0503020204020204" pitchFamily="34" charset="-122"/>
              </a:rPr>
              <a:t>106</a:t>
            </a:r>
            <a:r>
              <a:rPr lang="zh-CN" altLang="en-US" sz="2000" b="1" dirty="0" smtClean="0">
                <a:latin typeface="微软雅黑" panose="020B0503020204020204" pitchFamily="34" charset="-122"/>
                <a:ea typeface="微软雅黑" panose="020B0503020204020204" pitchFamily="34" charset="-122"/>
              </a:rPr>
              <a:t>府，其中</a:t>
            </a:r>
            <a:r>
              <a:rPr lang="en-US" altLang="zh-CN" sz="2000" b="1" dirty="0" smtClean="0">
                <a:latin typeface="微软雅黑" panose="020B0503020204020204" pitchFamily="34" charset="-122"/>
                <a:ea typeface="微软雅黑" panose="020B0503020204020204" pitchFamily="34" charset="-122"/>
              </a:rPr>
              <a:t>26</a:t>
            </a:r>
            <a:r>
              <a:rPr lang="zh-CN" altLang="en-US" sz="2000" b="1" dirty="0" smtClean="0">
                <a:latin typeface="微软雅黑" panose="020B0503020204020204" pitchFamily="34" charset="-122"/>
                <a:ea typeface="微软雅黑" panose="020B0503020204020204" pitchFamily="34" charset="-122"/>
              </a:rPr>
              <a:t>个府有开埠历史</a:t>
            </a:r>
            <a:endParaRPr lang="en-US" altLang="zh-CN" sz="2000" b="1"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样本时间：</a:t>
            </a:r>
            <a:r>
              <a:rPr lang="en-US" altLang="zh-CN" sz="2000" b="1" dirty="0" smtClean="0">
                <a:latin typeface="微软雅黑" panose="020B0503020204020204" pitchFamily="34" charset="-122"/>
                <a:ea typeface="微软雅黑" panose="020B0503020204020204" pitchFamily="34" charset="-122"/>
              </a:rPr>
              <a:t>1818-1911</a:t>
            </a:r>
            <a:endParaRPr lang="en-US" altLang="zh-CN" sz="2000" b="1" dirty="0" smtClean="0">
              <a:latin typeface="微软雅黑" panose="020B0503020204020204" pitchFamily="34" charset="-122"/>
              <a:ea typeface="微软雅黑" panose="020B0503020204020204" pitchFamily="34" charset="-122"/>
            </a:endParaRPr>
          </a:p>
          <a:p>
            <a:r>
              <a:rPr lang="zh-CN" altLang="en-US" dirty="0">
                <a:solidFill>
                  <a:prstClr val="black"/>
                </a:solidFill>
                <a:latin typeface="微软雅黑" panose="020B0503020204020204" pitchFamily="34" charset="-122"/>
                <a:ea typeface="微软雅黑" panose="020B0503020204020204" pitchFamily="34" charset="-122"/>
              </a:rPr>
              <a:t>粮价</a:t>
            </a:r>
            <a:r>
              <a:rPr lang="zh-CN" altLang="en-US" dirty="0" smtClean="0">
                <a:solidFill>
                  <a:prstClr val="black"/>
                </a:solidFill>
                <a:latin typeface="微软雅黑" panose="020B0503020204020204" pitchFamily="34" charset="-122"/>
                <a:ea typeface="微软雅黑" panose="020B0503020204020204" pitchFamily="34" charset="-122"/>
              </a:rPr>
              <a:t>：各</a:t>
            </a:r>
            <a:r>
              <a:rPr lang="zh-CN" altLang="en-US" dirty="0">
                <a:solidFill>
                  <a:prstClr val="black"/>
                </a:solidFill>
                <a:latin typeface="微软雅黑" panose="020B0503020204020204" pitchFamily="34" charset="-122"/>
                <a:ea typeface="微软雅黑" panose="020B0503020204020204" pitchFamily="34" charset="-122"/>
              </a:rPr>
              <a:t>府水稻（上米）的</a:t>
            </a:r>
            <a:r>
              <a:rPr lang="zh-CN" altLang="en-US" dirty="0" smtClean="0">
                <a:solidFill>
                  <a:prstClr val="black"/>
                </a:solidFill>
                <a:latin typeface="微软雅黑" panose="020B0503020204020204" pitchFamily="34" charset="-122"/>
                <a:ea typeface="微软雅黑" panose="020B0503020204020204" pitchFamily="34" charset="-122"/>
              </a:rPr>
              <a:t>月度平均价格</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0" y="1"/>
            <a:ext cx="12192000" cy="7365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文本框 7"/>
          <p:cNvSpPr txBox="1"/>
          <p:nvPr/>
        </p:nvSpPr>
        <p:spPr>
          <a:xfrm>
            <a:off x="348176" y="26525"/>
            <a:ext cx="7566327" cy="646331"/>
          </a:xfrm>
          <a:prstGeom prst="rect">
            <a:avLst/>
          </a:prstGeom>
          <a:noFill/>
        </p:spPr>
        <p:txBody>
          <a:bodyPr wrap="square" rtlCol="0">
            <a:spAutoFit/>
          </a:bodyPr>
          <a:lstStyle/>
          <a:p>
            <a:r>
              <a:rPr lang="en-US" altLang="zh-CN"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rPr>
              <a:t>IV. Data and Methodology</a:t>
            </a:r>
            <a:endParaRPr lang="zh-CN" altLang="en-US" sz="3600" b="1" dirty="0">
              <a:solidFill>
                <a:prstClr val="white"/>
              </a:solidFill>
              <a:latin typeface="华文中宋" panose="02010600040101010101" pitchFamily="2" charset="-122"/>
              <a:ea typeface="华文中宋" panose="02010600040101010101" pitchFamily="2" charset="-122"/>
              <a:cs typeface="Times New Roman" panose="02020603050405020304" pitchFamily="18" charset="0"/>
            </a:endParaRPr>
          </a:p>
        </p:txBody>
      </p:sp>
      <p:pic>
        <p:nvPicPr>
          <p:cNvPr id="6" name="图片 5"/>
          <p:cNvPicPr/>
          <p:nvPr/>
        </p:nvPicPr>
        <p:blipFill>
          <a:blip r:embed="rId1" cstate="print">
            <a:extLst>
              <a:ext uri="{28A0092B-C50C-407E-A947-70E740481C1C}">
                <a14:useLocalDpi xmlns:a14="http://schemas.microsoft.com/office/drawing/2010/main" val="0"/>
              </a:ext>
            </a:extLst>
          </a:blip>
          <a:stretch>
            <a:fillRect/>
          </a:stretch>
        </p:blipFill>
        <p:spPr>
          <a:xfrm>
            <a:off x="1488989" y="1575486"/>
            <a:ext cx="8976951" cy="49543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5993</Words>
  <Application>WPS 演示</Application>
  <PresentationFormat>宽屏</PresentationFormat>
  <Paragraphs>1625</Paragraphs>
  <Slides>21</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Arial</vt:lpstr>
      <vt:lpstr>宋体</vt:lpstr>
      <vt:lpstr>Wingdings</vt:lpstr>
      <vt:lpstr>微软雅黑</vt:lpstr>
      <vt:lpstr>方正清刻本悦宋简体</vt:lpstr>
      <vt:lpstr>Times New Roman</vt:lpstr>
      <vt:lpstr>Calibri</vt:lpstr>
      <vt:lpstr>华文中宋</vt:lpstr>
      <vt:lpstr>Arial Unicode MS</vt:lpstr>
      <vt:lpstr>Calibri Light</vt:lpstr>
      <vt:lpstr>仿宋</vt:lpstr>
      <vt:lpstr>楷体</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dc:creator>
  <cp:lastModifiedBy>宋昀宜</cp:lastModifiedBy>
  <cp:revision>513</cp:revision>
  <cp:lastPrinted>2017-11-02T07:20:00Z</cp:lastPrinted>
  <dcterms:created xsi:type="dcterms:W3CDTF">2017-08-27T14:44:00Z</dcterms:created>
  <dcterms:modified xsi:type="dcterms:W3CDTF">2018-06-08T00:18:10Z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